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authors.xml" ContentType="application/vnd.ms-powerpoint.author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51"/>
  </p:notesMasterIdLst>
  <p:sldIdLst>
    <p:sldId id="1892" r:id="rId2"/>
    <p:sldId id="1890" r:id="rId3"/>
    <p:sldId id="1560" r:id="rId4"/>
    <p:sldId id="1893" r:id="rId5"/>
    <p:sldId id="1816" r:id="rId6"/>
    <p:sldId id="1894" r:id="rId7"/>
    <p:sldId id="1895" r:id="rId8"/>
    <p:sldId id="1896" r:id="rId9"/>
    <p:sldId id="1897" r:id="rId10"/>
    <p:sldId id="1851" r:id="rId11"/>
    <p:sldId id="1898" r:id="rId12"/>
    <p:sldId id="1650" r:id="rId13"/>
    <p:sldId id="1622" r:id="rId14"/>
    <p:sldId id="1623" r:id="rId15"/>
    <p:sldId id="1370" r:id="rId16"/>
    <p:sldId id="1626" r:id="rId17"/>
    <p:sldId id="681" r:id="rId18"/>
    <p:sldId id="1373" r:id="rId19"/>
    <p:sldId id="1628" r:id="rId20"/>
    <p:sldId id="1631" r:id="rId21"/>
    <p:sldId id="1900" r:id="rId22"/>
    <p:sldId id="1632" r:id="rId23"/>
    <p:sldId id="861" r:id="rId24"/>
    <p:sldId id="1819" r:id="rId25"/>
    <p:sldId id="1643" r:id="rId26"/>
    <p:sldId id="1644" r:id="rId27"/>
    <p:sldId id="1633" r:id="rId28"/>
    <p:sldId id="1645" r:id="rId29"/>
    <p:sldId id="1646" r:id="rId30"/>
    <p:sldId id="1647" r:id="rId31"/>
    <p:sldId id="1635" r:id="rId32"/>
    <p:sldId id="1648" r:id="rId33"/>
    <p:sldId id="1649" r:id="rId34"/>
    <p:sldId id="1886" r:id="rId35"/>
    <p:sldId id="1887" r:id="rId36"/>
    <p:sldId id="1888" r:id="rId37"/>
    <p:sldId id="1808" r:id="rId38"/>
    <p:sldId id="1809" r:id="rId39"/>
    <p:sldId id="1637" r:id="rId40"/>
    <p:sldId id="1812" r:id="rId41"/>
    <p:sldId id="1639" r:id="rId42"/>
    <p:sldId id="1711" r:id="rId43"/>
    <p:sldId id="1822" r:id="rId44"/>
    <p:sldId id="1853" r:id="rId45"/>
    <p:sldId id="1614" r:id="rId46"/>
    <p:sldId id="1899" r:id="rId47"/>
    <p:sldId id="1891" r:id="rId48"/>
    <p:sldId id="1817" r:id="rId49"/>
    <p:sldId id="1810" r:id="rId50"/>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27685CAF-B6D4-6DCF-0FD8-66A1916DF3FC}" name="Sue Evans" initials="SE" userId="S::sue.evans@ncetm.org.uk::0ddcd6e4-1faa-45a0-b80c-15fcbfc1c4a2"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8204" autoAdjust="0"/>
  </p:normalViewPr>
  <p:slideViewPr>
    <p:cSldViewPr snapToGrid="0">
      <p:cViewPr varScale="1">
        <p:scale>
          <a:sx n="59" d="100"/>
          <a:sy n="59" d="100"/>
        </p:scale>
        <p:origin x="1589" y="53"/>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61" Type="http://schemas.microsoft.com/office/2018/10/relationships/authors" Target="author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47D2809E-40A1-4866-A948-1163FADA1B8D}" type="datetimeFigureOut">
              <a:rPr lang="en-GB" smtClean="0"/>
              <a:t>16/01/2025</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CC6E1C1B-3814-41A4-9183-6BD931A0EC2C}" type="slidenum">
              <a:rPr lang="en-GB" smtClean="0"/>
              <a:t>‹#›</a:t>
            </a:fld>
            <a:endParaRPr lang="en-GB"/>
          </a:p>
        </p:txBody>
      </p:sp>
    </p:spTree>
    <p:extLst>
      <p:ext uri="{BB962C8B-B14F-4D97-AF65-F5344CB8AC3E}">
        <p14:creationId xmlns:p14="http://schemas.microsoft.com/office/powerpoint/2010/main" val="34873756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E1910B0-7265-4237-B416-2AA1DC1D4374}"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214500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C6E1C1B-3814-41A4-9183-6BD931A0EC2C}" type="slidenum">
              <a:rPr lang="en-GB" smtClean="0"/>
              <a:t>2</a:t>
            </a:fld>
            <a:endParaRPr lang="en-GB"/>
          </a:p>
        </p:txBody>
      </p:sp>
    </p:spTree>
    <p:extLst>
      <p:ext uri="{BB962C8B-B14F-4D97-AF65-F5344CB8AC3E}">
        <p14:creationId xmlns:p14="http://schemas.microsoft.com/office/powerpoint/2010/main" val="440004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C6E1C1B-3814-41A4-9183-6BD931A0EC2C}" type="slidenum">
              <a:rPr lang="en-GB" smtClean="0"/>
              <a:t>3</a:t>
            </a:fld>
            <a:endParaRPr lang="en-GB"/>
          </a:p>
        </p:txBody>
      </p:sp>
    </p:spTree>
    <p:extLst>
      <p:ext uri="{BB962C8B-B14F-4D97-AF65-F5344CB8AC3E}">
        <p14:creationId xmlns:p14="http://schemas.microsoft.com/office/powerpoint/2010/main" val="20061506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09ACC02-FDDC-48C4-9E67-F8D2EE6ED2A2}"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18555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87A09D2-7D82-4C87-B6B0-B483E7706F53}" type="slidenum">
              <a:rPr lang="en-GB" smtClean="0"/>
              <a:t>5</a:t>
            </a:fld>
            <a:endParaRPr lang="en-GB"/>
          </a:p>
        </p:txBody>
      </p:sp>
    </p:spTree>
    <p:extLst>
      <p:ext uri="{BB962C8B-B14F-4D97-AF65-F5344CB8AC3E}">
        <p14:creationId xmlns:p14="http://schemas.microsoft.com/office/powerpoint/2010/main" val="750612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4449D-790E-4A81-AE8A-33C73B6E900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602985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4449D-790E-4A81-AE8A-33C73B6E900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0539586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4449D-790E-4A81-AE8A-33C73B6E900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435612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4449D-790E-4A81-AE8A-33C73B6E900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520385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4449D-790E-4A81-AE8A-33C73B6E900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3157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ctr"/>
            <a:endParaRPr lang="en-GB" dirty="0"/>
          </a:p>
        </p:txBody>
      </p:sp>
      <p:sp>
        <p:nvSpPr>
          <p:cNvPr id="4" name="Slide Number Placeholder 3"/>
          <p:cNvSpPr>
            <a:spLocks noGrp="1"/>
          </p:cNvSpPr>
          <p:nvPr>
            <p:ph type="sldNum" sz="quarter" idx="5"/>
          </p:nvPr>
        </p:nvSpPr>
        <p:spPr/>
        <p:txBody>
          <a:bodyPr/>
          <a:lstStyle/>
          <a:p>
            <a:fld id="{887A09D2-7D82-4C87-B6B0-B483E7706F53}" type="slidenum">
              <a:rPr lang="en-GB" smtClean="0"/>
              <a:t>11</a:t>
            </a:fld>
            <a:endParaRPr lang="en-GB"/>
          </a:p>
        </p:txBody>
      </p:sp>
    </p:spTree>
    <p:extLst>
      <p:ext uri="{BB962C8B-B14F-4D97-AF65-F5344CB8AC3E}">
        <p14:creationId xmlns:p14="http://schemas.microsoft.com/office/powerpoint/2010/main" val="35676206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4449D-790E-4A81-AE8A-33C73B6E900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0551196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4449D-790E-4A81-AE8A-33C73B6E900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964248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E1910B0-7265-4237-B416-2AA1DC1D4374}" type="slidenum">
              <a:rPr lang="en-GB" smtClean="0"/>
              <a:t>14</a:t>
            </a:fld>
            <a:endParaRPr lang="en-GB"/>
          </a:p>
        </p:txBody>
      </p:sp>
    </p:spTree>
    <p:extLst>
      <p:ext uri="{BB962C8B-B14F-4D97-AF65-F5344CB8AC3E}">
        <p14:creationId xmlns:p14="http://schemas.microsoft.com/office/powerpoint/2010/main" val="40314001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Did you need to count? </a:t>
            </a:r>
          </a:p>
        </p:txBody>
      </p:sp>
      <p:sp>
        <p:nvSpPr>
          <p:cNvPr id="4" name="Slide Number Placeholder 3"/>
          <p:cNvSpPr>
            <a:spLocks noGrp="1"/>
          </p:cNvSpPr>
          <p:nvPr>
            <p:ph type="sldNum" sz="quarter" idx="5"/>
          </p:nvPr>
        </p:nvSpPr>
        <p:spPr/>
        <p:txBody>
          <a:bodyPr/>
          <a:lstStyle/>
          <a:p>
            <a:fld id="{7E1910B0-7265-4237-B416-2AA1DC1D4374}" type="slidenum">
              <a:rPr lang="en-GB" smtClean="0"/>
              <a:t>15</a:t>
            </a:fld>
            <a:endParaRPr lang="en-GB"/>
          </a:p>
        </p:txBody>
      </p:sp>
    </p:spTree>
    <p:extLst>
      <p:ext uri="{BB962C8B-B14F-4D97-AF65-F5344CB8AC3E}">
        <p14:creationId xmlns:p14="http://schemas.microsoft.com/office/powerpoint/2010/main" val="17563920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helps you to see four here?</a:t>
            </a:r>
          </a:p>
          <a:p>
            <a:r>
              <a:rPr lang="en-GB" dirty="0"/>
              <a:t>Tell your grown-up where you have seen this four before.</a:t>
            </a:r>
          </a:p>
        </p:txBody>
      </p:sp>
      <p:sp>
        <p:nvSpPr>
          <p:cNvPr id="4" name="Slide Number Placeholder 3"/>
          <p:cNvSpPr>
            <a:spLocks noGrp="1"/>
          </p:cNvSpPr>
          <p:nvPr>
            <p:ph type="sldNum" sz="quarter" idx="5"/>
          </p:nvPr>
        </p:nvSpPr>
        <p:spPr/>
        <p:txBody>
          <a:bodyPr/>
          <a:lstStyle/>
          <a:p>
            <a:fld id="{CC6E1C1B-3814-41A4-9183-6BD931A0EC2C}" type="slidenum">
              <a:rPr lang="en-GB" smtClean="0"/>
              <a:t>16</a:t>
            </a:fld>
            <a:endParaRPr lang="en-GB"/>
          </a:p>
        </p:txBody>
      </p:sp>
    </p:spTree>
    <p:extLst>
      <p:ext uri="{BB962C8B-B14F-4D97-AF65-F5344CB8AC3E}">
        <p14:creationId xmlns:p14="http://schemas.microsoft.com/office/powerpoint/2010/main" val="44798842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C6E1C1B-3814-41A4-9183-6BD931A0EC2C}" type="slidenum">
              <a:rPr lang="en-GB" smtClean="0"/>
              <a:t>17</a:t>
            </a:fld>
            <a:endParaRPr lang="en-GB"/>
          </a:p>
        </p:txBody>
      </p:sp>
    </p:spTree>
    <p:extLst>
      <p:ext uri="{BB962C8B-B14F-4D97-AF65-F5344CB8AC3E}">
        <p14:creationId xmlns:p14="http://schemas.microsoft.com/office/powerpoint/2010/main" val="104083936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E1910B0-7265-4237-B416-2AA1DC1D4374}" type="slidenum">
              <a:rPr lang="en-GB" smtClean="0"/>
              <a:t>18</a:t>
            </a:fld>
            <a:endParaRPr lang="en-GB"/>
          </a:p>
        </p:txBody>
      </p:sp>
    </p:spTree>
    <p:extLst>
      <p:ext uri="{BB962C8B-B14F-4D97-AF65-F5344CB8AC3E}">
        <p14:creationId xmlns:p14="http://schemas.microsoft.com/office/powerpoint/2010/main" val="21234965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C6E1C1B-3814-41A4-9183-6BD931A0EC2C}" type="slidenum">
              <a:rPr lang="en-GB" smtClean="0"/>
              <a:t>19</a:t>
            </a:fld>
            <a:endParaRPr lang="en-GB"/>
          </a:p>
        </p:txBody>
      </p:sp>
    </p:spTree>
    <p:extLst>
      <p:ext uri="{BB962C8B-B14F-4D97-AF65-F5344CB8AC3E}">
        <p14:creationId xmlns:p14="http://schemas.microsoft.com/office/powerpoint/2010/main" val="174338048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C6E1C1B-3814-41A4-9183-6BD931A0EC2C}" type="slidenum">
              <a:rPr lang="en-GB" smtClean="0"/>
              <a:t>20</a:t>
            </a:fld>
            <a:endParaRPr lang="en-GB"/>
          </a:p>
        </p:txBody>
      </p:sp>
    </p:spTree>
    <p:extLst>
      <p:ext uri="{BB962C8B-B14F-4D97-AF65-F5344CB8AC3E}">
        <p14:creationId xmlns:p14="http://schemas.microsoft.com/office/powerpoint/2010/main" val="284901258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87A09D2-7D82-4C87-B6B0-B483E7706F53}" type="slidenum">
              <a:rPr lang="en-GB" smtClean="0"/>
              <a:t>21</a:t>
            </a:fld>
            <a:endParaRPr lang="en-GB"/>
          </a:p>
        </p:txBody>
      </p:sp>
    </p:spTree>
    <p:extLst>
      <p:ext uri="{BB962C8B-B14F-4D97-AF65-F5344CB8AC3E}">
        <p14:creationId xmlns:p14="http://schemas.microsoft.com/office/powerpoint/2010/main" val="65427203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C6E1C1B-3814-41A4-9183-6BD931A0EC2C}" type="slidenum">
              <a:rPr lang="en-GB" smtClean="0"/>
              <a:t>22</a:t>
            </a:fld>
            <a:endParaRPr lang="en-GB"/>
          </a:p>
        </p:txBody>
      </p:sp>
    </p:spTree>
    <p:extLst>
      <p:ext uri="{BB962C8B-B14F-4D97-AF65-F5344CB8AC3E}">
        <p14:creationId xmlns:p14="http://schemas.microsoft.com/office/powerpoint/2010/main" val="91226186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C6E1C1B-3814-41A4-9183-6BD931A0EC2C}" type="slidenum">
              <a:rPr lang="en-GB" smtClean="0"/>
              <a:t>23</a:t>
            </a:fld>
            <a:endParaRPr lang="en-GB"/>
          </a:p>
        </p:txBody>
      </p:sp>
    </p:spTree>
    <p:extLst>
      <p:ext uri="{BB962C8B-B14F-4D97-AF65-F5344CB8AC3E}">
        <p14:creationId xmlns:p14="http://schemas.microsoft.com/office/powerpoint/2010/main" val="287445222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C6E1C1B-3814-41A4-9183-6BD931A0EC2C}" type="slidenum">
              <a:rPr lang="en-GB" smtClean="0"/>
              <a:t>24</a:t>
            </a:fld>
            <a:endParaRPr lang="en-GB"/>
          </a:p>
        </p:txBody>
      </p:sp>
    </p:spTree>
    <p:extLst>
      <p:ext uri="{BB962C8B-B14F-4D97-AF65-F5344CB8AC3E}">
        <p14:creationId xmlns:p14="http://schemas.microsoft.com/office/powerpoint/2010/main" val="233249702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C6E1C1B-3814-41A4-9183-6BD931A0EC2C}" type="slidenum">
              <a:rPr lang="en-GB" smtClean="0"/>
              <a:t>25</a:t>
            </a:fld>
            <a:endParaRPr lang="en-GB"/>
          </a:p>
        </p:txBody>
      </p:sp>
    </p:spTree>
    <p:extLst>
      <p:ext uri="{BB962C8B-B14F-4D97-AF65-F5344CB8AC3E}">
        <p14:creationId xmlns:p14="http://schemas.microsoft.com/office/powerpoint/2010/main" val="371609788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C6E1C1B-3814-41A4-9183-6BD931A0EC2C}" type="slidenum">
              <a:rPr lang="en-GB" smtClean="0"/>
              <a:t>26</a:t>
            </a:fld>
            <a:endParaRPr lang="en-GB"/>
          </a:p>
        </p:txBody>
      </p:sp>
    </p:spTree>
    <p:extLst>
      <p:ext uri="{BB962C8B-B14F-4D97-AF65-F5344CB8AC3E}">
        <p14:creationId xmlns:p14="http://schemas.microsoft.com/office/powerpoint/2010/main" val="85652844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C6E1C1B-3814-41A4-9183-6BD931A0EC2C}" type="slidenum">
              <a:rPr lang="en-GB" smtClean="0"/>
              <a:t>27</a:t>
            </a:fld>
            <a:endParaRPr lang="en-GB"/>
          </a:p>
        </p:txBody>
      </p:sp>
    </p:spTree>
    <p:extLst>
      <p:ext uri="{BB962C8B-B14F-4D97-AF65-F5344CB8AC3E}">
        <p14:creationId xmlns:p14="http://schemas.microsoft.com/office/powerpoint/2010/main" val="4162738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t>
            </a:r>
          </a:p>
        </p:txBody>
      </p:sp>
      <p:sp>
        <p:nvSpPr>
          <p:cNvPr id="4" name="Slide Number Placeholder 3"/>
          <p:cNvSpPr>
            <a:spLocks noGrp="1"/>
          </p:cNvSpPr>
          <p:nvPr>
            <p:ph type="sldNum" sz="quarter" idx="5"/>
          </p:nvPr>
        </p:nvSpPr>
        <p:spPr/>
        <p:txBody>
          <a:bodyPr/>
          <a:lstStyle/>
          <a:p>
            <a:fld id="{CC6E1C1B-3814-41A4-9183-6BD931A0EC2C}" type="slidenum">
              <a:rPr lang="en-GB" smtClean="0"/>
              <a:t>28</a:t>
            </a:fld>
            <a:endParaRPr lang="en-GB"/>
          </a:p>
        </p:txBody>
      </p:sp>
    </p:spTree>
    <p:extLst>
      <p:ext uri="{BB962C8B-B14F-4D97-AF65-F5344CB8AC3E}">
        <p14:creationId xmlns:p14="http://schemas.microsoft.com/office/powerpoint/2010/main" val="134009905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C6E1C1B-3814-41A4-9183-6BD931A0EC2C}" type="slidenum">
              <a:rPr lang="en-GB" smtClean="0"/>
              <a:t>29</a:t>
            </a:fld>
            <a:endParaRPr lang="en-GB"/>
          </a:p>
        </p:txBody>
      </p:sp>
    </p:spTree>
    <p:extLst>
      <p:ext uri="{BB962C8B-B14F-4D97-AF65-F5344CB8AC3E}">
        <p14:creationId xmlns:p14="http://schemas.microsoft.com/office/powerpoint/2010/main" val="420709925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C6E1C1B-3814-41A4-9183-6BD931A0EC2C}" type="slidenum">
              <a:rPr lang="en-GB" smtClean="0"/>
              <a:t>30</a:t>
            </a:fld>
            <a:endParaRPr lang="en-GB"/>
          </a:p>
        </p:txBody>
      </p:sp>
    </p:spTree>
    <p:extLst>
      <p:ext uri="{BB962C8B-B14F-4D97-AF65-F5344CB8AC3E}">
        <p14:creationId xmlns:p14="http://schemas.microsoft.com/office/powerpoint/2010/main" val="356282403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C6E1C1B-3814-41A4-9183-6BD931A0EC2C}" type="slidenum">
              <a:rPr lang="en-GB" smtClean="0"/>
              <a:t>31</a:t>
            </a:fld>
            <a:endParaRPr lang="en-GB"/>
          </a:p>
        </p:txBody>
      </p:sp>
    </p:spTree>
    <p:extLst>
      <p:ext uri="{BB962C8B-B14F-4D97-AF65-F5344CB8AC3E}">
        <p14:creationId xmlns:p14="http://schemas.microsoft.com/office/powerpoint/2010/main" val="297488811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C6E1C1B-3814-41A4-9183-6BD931A0EC2C}" type="slidenum">
              <a:rPr lang="en-GB" smtClean="0"/>
              <a:t>32</a:t>
            </a:fld>
            <a:endParaRPr lang="en-GB"/>
          </a:p>
        </p:txBody>
      </p:sp>
    </p:spTree>
    <p:extLst>
      <p:ext uri="{BB962C8B-B14F-4D97-AF65-F5344CB8AC3E}">
        <p14:creationId xmlns:p14="http://schemas.microsoft.com/office/powerpoint/2010/main" val="257962152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C6E1C1B-3814-41A4-9183-6BD931A0EC2C}" type="slidenum">
              <a:rPr lang="en-GB" smtClean="0"/>
              <a:t>33</a:t>
            </a:fld>
            <a:endParaRPr lang="en-GB"/>
          </a:p>
        </p:txBody>
      </p:sp>
    </p:spTree>
    <p:extLst>
      <p:ext uri="{BB962C8B-B14F-4D97-AF65-F5344CB8AC3E}">
        <p14:creationId xmlns:p14="http://schemas.microsoft.com/office/powerpoint/2010/main" val="347252738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4449D-790E-4A81-AE8A-33C73B6E900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0625998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C6E1C1B-3814-41A4-9183-6BD931A0EC2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1522375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C6E1C1B-3814-41A4-9183-6BD931A0EC2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9835828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C6E1C1B-3814-41A4-9183-6BD931A0EC2C}" type="slidenum">
              <a:rPr lang="en-GB" smtClean="0"/>
              <a:t>37</a:t>
            </a:fld>
            <a:endParaRPr lang="en-GB"/>
          </a:p>
        </p:txBody>
      </p:sp>
    </p:spTree>
    <p:extLst>
      <p:ext uri="{BB962C8B-B14F-4D97-AF65-F5344CB8AC3E}">
        <p14:creationId xmlns:p14="http://schemas.microsoft.com/office/powerpoint/2010/main" val="107609877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C6E1C1B-3814-41A4-9183-6BD931A0EC2C}" type="slidenum">
              <a:rPr lang="en-GB" smtClean="0"/>
              <a:t>38</a:t>
            </a:fld>
            <a:endParaRPr lang="en-GB"/>
          </a:p>
        </p:txBody>
      </p:sp>
    </p:spTree>
    <p:extLst>
      <p:ext uri="{BB962C8B-B14F-4D97-AF65-F5344CB8AC3E}">
        <p14:creationId xmlns:p14="http://schemas.microsoft.com/office/powerpoint/2010/main" val="175030370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C6E1C1B-3814-41A4-9183-6BD931A0EC2C}" type="slidenum">
              <a:rPr lang="en-GB" smtClean="0"/>
              <a:t>39</a:t>
            </a:fld>
            <a:endParaRPr lang="en-GB"/>
          </a:p>
        </p:txBody>
      </p:sp>
    </p:spTree>
    <p:extLst>
      <p:ext uri="{BB962C8B-B14F-4D97-AF65-F5344CB8AC3E}">
        <p14:creationId xmlns:p14="http://schemas.microsoft.com/office/powerpoint/2010/main" val="304509702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C6E1C1B-3814-41A4-9183-6BD931A0EC2C}" type="slidenum">
              <a:rPr lang="en-GB" smtClean="0"/>
              <a:t>40</a:t>
            </a:fld>
            <a:endParaRPr lang="en-GB"/>
          </a:p>
        </p:txBody>
      </p:sp>
    </p:spTree>
    <p:extLst>
      <p:ext uri="{BB962C8B-B14F-4D97-AF65-F5344CB8AC3E}">
        <p14:creationId xmlns:p14="http://schemas.microsoft.com/office/powerpoint/2010/main" val="421967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C6E1C1B-3814-41A4-9183-6BD931A0EC2C}" type="slidenum">
              <a:rPr lang="en-GB" smtClean="0"/>
              <a:t>41</a:t>
            </a:fld>
            <a:endParaRPr lang="en-GB"/>
          </a:p>
        </p:txBody>
      </p:sp>
    </p:spTree>
    <p:extLst>
      <p:ext uri="{BB962C8B-B14F-4D97-AF65-F5344CB8AC3E}">
        <p14:creationId xmlns:p14="http://schemas.microsoft.com/office/powerpoint/2010/main" val="33895019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C6E1C1B-3814-41A4-9183-6BD931A0EC2C}" type="slidenum">
              <a:rPr lang="en-GB" smtClean="0"/>
              <a:t>42</a:t>
            </a:fld>
            <a:endParaRPr lang="en-GB"/>
          </a:p>
        </p:txBody>
      </p:sp>
    </p:spTree>
    <p:extLst>
      <p:ext uri="{BB962C8B-B14F-4D97-AF65-F5344CB8AC3E}">
        <p14:creationId xmlns:p14="http://schemas.microsoft.com/office/powerpoint/2010/main" val="400779050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C6E1C1B-3814-41A4-9183-6BD931A0EC2C}" type="slidenum">
              <a:rPr lang="en-GB" smtClean="0"/>
              <a:t>43</a:t>
            </a:fld>
            <a:endParaRPr lang="en-GB"/>
          </a:p>
        </p:txBody>
      </p:sp>
    </p:spTree>
    <p:extLst>
      <p:ext uri="{BB962C8B-B14F-4D97-AF65-F5344CB8AC3E}">
        <p14:creationId xmlns:p14="http://schemas.microsoft.com/office/powerpoint/2010/main" val="422774136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4449D-790E-4A81-AE8A-33C73B6E900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37910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AB4449D-790E-4A81-AE8A-33C73B6E900B}" type="slidenum">
              <a:rPr lang="en-GB" smtClean="0"/>
              <a:t>45</a:t>
            </a:fld>
            <a:endParaRPr lang="en-GB"/>
          </a:p>
        </p:txBody>
      </p:sp>
    </p:spTree>
    <p:extLst>
      <p:ext uri="{BB962C8B-B14F-4D97-AF65-F5344CB8AC3E}">
        <p14:creationId xmlns:p14="http://schemas.microsoft.com/office/powerpoint/2010/main" val="20083346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C6E1C1B-3814-41A4-9183-6BD931A0EC2C}" type="slidenum">
              <a:rPr lang="en-GB" smtClean="0"/>
              <a:t>48</a:t>
            </a:fld>
            <a:endParaRPr lang="en-GB"/>
          </a:p>
        </p:txBody>
      </p:sp>
    </p:spTree>
    <p:extLst>
      <p:ext uri="{BB962C8B-B14F-4D97-AF65-F5344CB8AC3E}">
        <p14:creationId xmlns:p14="http://schemas.microsoft.com/office/powerpoint/2010/main" val="3996886655"/>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E1910B0-7265-4237-B416-2AA1DC1D4374}"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4186653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742129DB-7CCB-4DFF-A799-E554B533013B}"/>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p:blipFill>
        <p:spPr bwMode="auto">
          <a:xfrm>
            <a:off x="-7055" y="0"/>
            <a:ext cx="12228688" cy="687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36" name="Rectangle 4"/>
          <p:cNvSpPr>
            <a:spLocks noGrp="1" noChangeArrowheads="1"/>
          </p:cNvSpPr>
          <p:nvPr>
            <p:ph type="ctrTitle"/>
          </p:nvPr>
        </p:nvSpPr>
        <p:spPr>
          <a:xfrm>
            <a:off x="622301" y="476673"/>
            <a:ext cx="6049764" cy="648071"/>
          </a:xfrm>
        </p:spPr>
        <p:txBody>
          <a:bodyPr anchor="t"/>
          <a:lstStyle>
            <a:lvl1pPr>
              <a:defRPr>
                <a:solidFill>
                  <a:schemeClr val="bg1"/>
                </a:solidFill>
                <a:latin typeface="Arial" panose="020B0604020202020204" pitchFamily="34" charset="0"/>
                <a:cs typeface="Arial" panose="020B0604020202020204" pitchFamily="34" charset="0"/>
              </a:defRPr>
            </a:lvl1pPr>
          </a:lstStyle>
          <a:p>
            <a:pPr lvl="0"/>
            <a:r>
              <a:rPr lang="en-GB" noProof="0"/>
              <a:t>Click to edit Master title style</a:t>
            </a:r>
          </a:p>
        </p:txBody>
      </p:sp>
      <p:sp>
        <p:nvSpPr>
          <p:cNvPr id="44037" name="Rectangle 5"/>
          <p:cNvSpPr>
            <a:spLocks noGrp="1" noChangeArrowheads="1"/>
          </p:cNvSpPr>
          <p:nvPr>
            <p:ph type="subTitle" idx="1"/>
          </p:nvPr>
        </p:nvSpPr>
        <p:spPr>
          <a:xfrm>
            <a:off x="609602" y="1268758"/>
            <a:ext cx="6062463" cy="1152130"/>
          </a:xfrm>
        </p:spPr>
        <p:txBody>
          <a:bodyPr>
            <a:normAutofit/>
          </a:bodyPr>
          <a:lstStyle>
            <a:lvl1pPr marL="0" indent="0">
              <a:buNone/>
              <a:defRPr sz="2400">
                <a:solidFill>
                  <a:schemeClr val="bg1"/>
                </a:solidFill>
                <a:latin typeface="Arial" panose="020B0604020202020204" pitchFamily="34" charset="0"/>
                <a:cs typeface="Arial" panose="020B0604020202020204" pitchFamily="34" charset="0"/>
              </a:defRPr>
            </a:lvl1pPr>
          </a:lstStyle>
          <a:p>
            <a:pPr lvl="0"/>
            <a:r>
              <a:rPr lang="en-GB" noProof="0"/>
              <a:t>Click to edit Master subtitle style</a:t>
            </a:r>
          </a:p>
        </p:txBody>
      </p:sp>
      <p:sp>
        <p:nvSpPr>
          <p:cNvPr id="7" name="Date Placeholder 6">
            <a:extLst>
              <a:ext uri="{FF2B5EF4-FFF2-40B4-BE49-F238E27FC236}">
                <a16:creationId xmlns:a16="http://schemas.microsoft.com/office/drawing/2014/main" id="{FF959467-41A6-455E-929A-E40D1059C340}"/>
              </a:ext>
            </a:extLst>
          </p:cNvPr>
          <p:cNvSpPr>
            <a:spLocks noGrp="1" noChangeArrowheads="1"/>
          </p:cNvSpPr>
          <p:nvPr>
            <p:ph type="dt" sz="half" idx="10"/>
          </p:nvPr>
        </p:nvSpPr>
        <p:spPr/>
        <p:txBody>
          <a:bodyPr/>
          <a:lstStyle>
            <a:lvl1pPr>
              <a:buNone/>
              <a:defRPr>
                <a:solidFill>
                  <a:schemeClr val="accent2"/>
                </a:solidFill>
              </a:defRPr>
            </a:lvl1pPr>
          </a:lstStyle>
          <a:p>
            <a:pPr>
              <a:defRPr/>
            </a:pPr>
            <a:endParaRPr lang="en-GB"/>
          </a:p>
        </p:txBody>
      </p:sp>
      <p:sp>
        <p:nvSpPr>
          <p:cNvPr id="8" name="Footer Placeholder 7">
            <a:extLst>
              <a:ext uri="{FF2B5EF4-FFF2-40B4-BE49-F238E27FC236}">
                <a16:creationId xmlns:a16="http://schemas.microsoft.com/office/drawing/2014/main" id="{80EA04C3-E93E-45FB-8B42-78A38976AF52}"/>
              </a:ext>
            </a:extLst>
          </p:cNvPr>
          <p:cNvSpPr>
            <a:spLocks noGrp="1" noChangeArrowheads="1"/>
          </p:cNvSpPr>
          <p:nvPr>
            <p:ph type="ftr" sz="quarter" idx="11"/>
          </p:nvPr>
        </p:nvSpPr>
        <p:spPr>
          <a:xfrm>
            <a:off x="3503085" y="6248400"/>
            <a:ext cx="8544983" cy="457200"/>
          </a:xfrm>
        </p:spPr>
        <p:txBody>
          <a:bodyPr/>
          <a:lstStyle>
            <a:lvl1pPr>
              <a:defRPr>
                <a:solidFill>
                  <a:schemeClr val="accent2"/>
                </a:solidFill>
              </a:defRPr>
            </a:lvl1pPr>
          </a:lstStyle>
          <a:p>
            <a:pPr>
              <a:defRPr/>
            </a:pPr>
            <a:endParaRPr lang="en-GB"/>
          </a:p>
        </p:txBody>
      </p:sp>
    </p:spTree>
    <p:extLst>
      <p:ext uri="{BB962C8B-B14F-4D97-AF65-F5344CB8AC3E}">
        <p14:creationId xmlns:p14="http://schemas.microsoft.com/office/powerpoint/2010/main" val="2933279642"/>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5155074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1511F86-0498-45AC-91EB-811F623B6D95}"/>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Title 1"/>
          <p:cNvSpPr>
            <a:spLocks noGrp="1"/>
          </p:cNvSpPr>
          <p:nvPr>
            <p:ph type="title"/>
          </p:nvPr>
        </p:nvSpPr>
        <p:spPr>
          <a:xfrm>
            <a:off x="601035" y="430660"/>
            <a:ext cx="10972800" cy="982117"/>
          </a:xfrm>
        </p:spPr>
        <p:txBody>
          <a:bodyPr anchor="t"/>
          <a:lstStyle>
            <a:lvl1pPr>
              <a:defRPr>
                <a:solidFill>
                  <a:srgbClr val="585858"/>
                </a:solidFill>
                <a:latin typeface="Arial" panose="020B0604020202020204" pitchFamily="34" charset="0"/>
                <a:cs typeface="Arial" panose="020B0604020202020204" pitchFamily="34" charset="0"/>
              </a:defRPr>
            </a:lvl1pPr>
          </a:lstStyle>
          <a:p>
            <a:r>
              <a:rPr lang="en-US"/>
              <a:t>Click to edit Master title style</a:t>
            </a:r>
            <a:endParaRPr lang="en-GB"/>
          </a:p>
        </p:txBody>
      </p:sp>
      <p:sp>
        <p:nvSpPr>
          <p:cNvPr id="3" name="Content Placeholder 2"/>
          <p:cNvSpPr>
            <a:spLocks noGrp="1"/>
          </p:cNvSpPr>
          <p:nvPr>
            <p:ph idx="1"/>
          </p:nvPr>
        </p:nvSpPr>
        <p:spPr>
          <a:xfrm>
            <a:off x="609600" y="1556792"/>
            <a:ext cx="10972800" cy="3888432"/>
          </a:xfrm>
        </p:spPr>
        <p:txBody>
          <a:bodyPr>
            <a:normAutofit/>
          </a:bodyPr>
          <a:lstStyle>
            <a:lvl1pPr marL="342900" indent="-342900">
              <a:buFont typeface="Arial" panose="020B0604020202020204" pitchFamily="34" charset="0"/>
              <a:buChar char="•"/>
              <a:defRPr sz="2400">
                <a:solidFill>
                  <a:srgbClr val="585858"/>
                </a:solidFill>
                <a:latin typeface="Arial" panose="020B0604020202020204" pitchFamily="34" charset="0"/>
                <a:cs typeface="Arial" panose="020B0604020202020204" pitchFamily="34" charset="0"/>
              </a:defRPr>
            </a:lvl1pPr>
            <a:lvl2pPr marL="742950" indent="-285750">
              <a:buClr>
                <a:srgbClr val="585858"/>
              </a:buClr>
              <a:buFont typeface="Arial" panose="020B0604020202020204" pitchFamily="34" charset="0"/>
              <a:buChar char="•"/>
              <a:defRPr sz="2000">
                <a:solidFill>
                  <a:srgbClr val="585858"/>
                </a:solidFill>
                <a:latin typeface="Arial" panose="020B0604020202020204" pitchFamily="34" charset="0"/>
                <a:cs typeface="Arial" panose="020B0604020202020204" pitchFamily="34" charset="0"/>
              </a:defRPr>
            </a:lvl2pPr>
            <a:lvl3pPr marL="1143000" indent="-228600">
              <a:buClr>
                <a:srgbClr val="585858"/>
              </a:buClr>
              <a:buFont typeface="Arial" panose="020B0604020202020204" pitchFamily="34" charset="0"/>
              <a:buChar char="•"/>
              <a:defRPr sz="1800">
                <a:solidFill>
                  <a:srgbClr val="585858"/>
                </a:solidFill>
                <a:latin typeface="Arial" panose="020B0604020202020204" pitchFamily="34" charset="0"/>
                <a:cs typeface="Arial" panose="020B0604020202020204" pitchFamily="34" charset="0"/>
              </a:defRPr>
            </a:lvl3pPr>
            <a:lvl4pPr marL="1600200" indent="-228600">
              <a:buClr>
                <a:srgbClr val="585858"/>
              </a:buClr>
              <a:buFont typeface="Arial" panose="020B0604020202020204" pitchFamily="34" charset="0"/>
              <a:buChar char="•"/>
              <a:defRPr sz="1600">
                <a:solidFill>
                  <a:srgbClr val="585858"/>
                </a:solidFill>
                <a:latin typeface="Arial" panose="020B0604020202020204" pitchFamily="34" charset="0"/>
                <a:cs typeface="Arial" panose="020B0604020202020204" pitchFamily="34" charset="0"/>
              </a:defRPr>
            </a:lvl4pPr>
            <a:lvl5pPr marL="2057400" indent="-228600">
              <a:buClr>
                <a:srgbClr val="585858"/>
              </a:buClr>
              <a:buFont typeface="Arial" panose="020B0604020202020204" pitchFamily="34" charset="0"/>
              <a:buChar char="•"/>
              <a:defRPr sz="1600">
                <a:solidFill>
                  <a:srgbClr val="585858"/>
                </a:solidFill>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Rectangle 6">
            <a:extLst>
              <a:ext uri="{FF2B5EF4-FFF2-40B4-BE49-F238E27FC236}">
                <a16:creationId xmlns:a16="http://schemas.microsoft.com/office/drawing/2014/main" id="{1F4B3B01-5D20-46B9-B2C9-7FD7F2BEA99B}"/>
              </a:ext>
            </a:extLst>
          </p:cNvPr>
          <p:cNvSpPr>
            <a:spLocks noGrp="1" noChangeArrowheads="1"/>
          </p:cNvSpPr>
          <p:nvPr>
            <p:ph type="dt" sz="half" idx="10"/>
          </p:nvPr>
        </p:nvSpPr>
        <p:spPr/>
        <p:txBody>
          <a:bodyPr/>
          <a:lstStyle>
            <a:lvl1pPr>
              <a:defRPr/>
            </a:lvl1pPr>
          </a:lstStyle>
          <a:p>
            <a:pPr>
              <a:defRPr/>
            </a:pPr>
            <a:endParaRPr lang="en-GB"/>
          </a:p>
        </p:txBody>
      </p:sp>
      <p:sp>
        <p:nvSpPr>
          <p:cNvPr id="7" name="Rectangle 7">
            <a:extLst>
              <a:ext uri="{FF2B5EF4-FFF2-40B4-BE49-F238E27FC236}">
                <a16:creationId xmlns:a16="http://schemas.microsoft.com/office/drawing/2014/main" id="{81515C61-0F49-4F5A-803B-A05DF82E1CB6}"/>
              </a:ext>
            </a:extLst>
          </p:cNvPr>
          <p:cNvSpPr>
            <a:spLocks noGrp="1" noChangeArrowheads="1"/>
          </p:cNvSpPr>
          <p:nvPr>
            <p:ph type="ftr" sz="quarter" idx="11"/>
          </p:nvPr>
        </p:nvSpPr>
        <p:spPr/>
        <p:txBody>
          <a:bodyPr/>
          <a:lstStyle>
            <a:lvl1pPr>
              <a:defRPr/>
            </a:lvl1pPr>
          </a:lstStyle>
          <a:p>
            <a:pPr>
              <a:defRPr/>
            </a:pPr>
            <a:endParaRPr lang="en-GB"/>
          </a:p>
        </p:txBody>
      </p:sp>
      <p:sp>
        <p:nvSpPr>
          <p:cNvPr id="8" name="Rectangle 8">
            <a:extLst>
              <a:ext uri="{FF2B5EF4-FFF2-40B4-BE49-F238E27FC236}">
                <a16:creationId xmlns:a16="http://schemas.microsoft.com/office/drawing/2014/main" id="{F229D3AA-4483-4C24-8D12-A457557489A3}"/>
              </a:ext>
            </a:extLst>
          </p:cNvPr>
          <p:cNvSpPr>
            <a:spLocks noGrp="1" noChangeArrowheads="1"/>
          </p:cNvSpPr>
          <p:nvPr>
            <p:ph type="sldNum" sz="quarter" idx="12"/>
          </p:nvPr>
        </p:nvSpPr>
        <p:spPr/>
        <p:txBody>
          <a:bodyPr/>
          <a:lstStyle>
            <a:lvl1pPr>
              <a:defRPr/>
            </a:lvl1pPr>
          </a:lstStyle>
          <a:p>
            <a:fld id="{4DB3256F-83C8-4422-BB4B-79DB90083B87}" type="slidenum">
              <a:rPr lang="en-GB" altLang="en-US"/>
              <a:pPr/>
              <a:t>‹#›</a:t>
            </a:fld>
            <a:endParaRPr lang="en-GB" altLang="en-US"/>
          </a:p>
        </p:txBody>
      </p:sp>
    </p:spTree>
    <p:extLst>
      <p:ext uri="{BB962C8B-B14F-4D97-AF65-F5344CB8AC3E}">
        <p14:creationId xmlns:p14="http://schemas.microsoft.com/office/powerpoint/2010/main" val="37177224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FB39D9A-8B44-421F-82E0-5688E369053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6366" y="0"/>
            <a:ext cx="12192000" cy="6858000"/>
          </a:xfrm>
          <a:prstGeom prst="rect">
            <a:avLst/>
          </a:prstGeom>
        </p:spPr>
      </p:pic>
      <p:sp>
        <p:nvSpPr>
          <p:cNvPr id="5" name="Rectangle 6">
            <a:extLst>
              <a:ext uri="{FF2B5EF4-FFF2-40B4-BE49-F238E27FC236}">
                <a16:creationId xmlns:a16="http://schemas.microsoft.com/office/drawing/2014/main" id="{729FEB22-335A-41BD-B17B-784C9EEF9ACD}"/>
              </a:ext>
            </a:extLst>
          </p:cNvPr>
          <p:cNvSpPr>
            <a:spLocks noGrp="1" noChangeArrowheads="1"/>
          </p:cNvSpPr>
          <p:nvPr>
            <p:ph type="dt" sz="half" idx="10"/>
          </p:nvPr>
        </p:nvSpPr>
        <p:spPr/>
        <p:txBody>
          <a:bodyPr/>
          <a:lstStyle>
            <a:lvl1pPr>
              <a:buNone/>
              <a:defRPr/>
            </a:lvl1pPr>
          </a:lstStyle>
          <a:p>
            <a:pPr>
              <a:defRPr/>
            </a:pPr>
            <a:endParaRPr lang="en-GB"/>
          </a:p>
        </p:txBody>
      </p:sp>
      <p:sp>
        <p:nvSpPr>
          <p:cNvPr id="6" name="Rectangle 7">
            <a:extLst>
              <a:ext uri="{FF2B5EF4-FFF2-40B4-BE49-F238E27FC236}">
                <a16:creationId xmlns:a16="http://schemas.microsoft.com/office/drawing/2014/main" id="{0785812D-06FB-4137-82DA-4C8636188B3A}"/>
              </a:ext>
            </a:extLst>
          </p:cNvPr>
          <p:cNvSpPr>
            <a:spLocks noGrp="1" noChangeArrowheads="1"/>
          </p:cNvSpPr>
          <p:nvPr>
            <p:ph type="ftr" sz="quarter" idx="11"/>
          </p:nvPr>
        </p:nvSpPr>
        <p:spPr/>
        <p:txBody>
          <a:bodyPr/>
          <a:lstStyle>
            <a:lvl1pPr>
              <a:defRPr/>
            </a:lvl1pPr>
          </a:lstStyle>
          <a:p>
            <a:pPr>
              <a:defRPr/>
            </a:pPr>
            <a:endParaRPr lang="en-GB"/>
          </a:p>
        </p:txBody>
      </p:sp>
      <p:sp>
        <p:nvSpPr>
          <p:cNvPr id="7" name="Rectangle 8">
            <a:extLst>
              <a:ext uri="{FF2B5EF4-FFF2-40B4-BE49-F238E27FC236}">
                <a16:creationId xmlns:a16="http://schemas.microsoft.com/office/drawing/2014/main" id="{335DD14D-38EC-424C-AF0C-03BA91A64CBD}"/>
              </a:ext>
            </a:extLst>
          </p:cNvPr>
          <p:cNvSpPr>
            <a:spLocks noGrp="1" noChangeArrowheads="1"/>
          </p:cNvSpPr>
          <p:nvPr>
            <p:ph type="sldNum" sz="quarter" idx="12"/>
          </p:nvPr>
        </p:nvSpPr>
        <p:spPr/>
        <p:txBody>
          <a:bodyPr/>
          <a:lstStyle>
            <a:lvl1pPr>
              <a:defRPr/>
            </a:lvl1pPr>
          </a:lstStyle>
          <a:p>
            <a:pPr>
              <a:buFont typeface="Arial" panose="020B0604020202020204" pitchFamily="34" charset="0"/>
              <a:buNone/>
            </a:pPr>
            <a:endParaRPr lang="en-GB" altLang="en-US"/>
          </a:p>
        </p:txBody>
      </p:sp>
      <p:sp>
        <p:nvSpPr>
          <p:cNvPr id="11" name="Title 1">
            <a:extLst>
              <a:ext uri="{FF2B5EF4-FFF2-40B4-BE49-F238E27FC236}">
                <a16:creationId xmlns:a16="http://schemas.microsoft.com/office/drawing/2014/main" id="{EDD91F02-38ED-4B06-B867-E4F68C54EE80}"/>
              </a:ext>
            </a:extLst>
          </p:cNvPr>
          <p:cNvSpPr>
            <a:spLocks noGrp="1"/>
          </p:cNvSpPr>
          <p:nvPr>
            <p:ph type="title"/>
          </p:nvPr>
        </p:nvSpPr>
        <p:spPr>
          <a:xfrm>
            <a:off x="601035" y="430660"/>
            <a:ext cx="10972800" cy="982117"/>
          </a:xfrm>
        </p:spPr>
        <p:txBody>
          <a:bodyPr anchor="t"/>
          <a:lstStyle>
            <a:lvl1pPr>
              <a:defRPr>
                <a:solidFill>
                  <a:srgbClr val="585858"/>
                </a:solidFill>
                <a:latin typeface="Arial" panose="020B0604020202020204" pitchFamily="34" charset="0"/>
                <a:cs typeface="Arial" panose="020B0604020202020204" pitchFamily="34" charset="0"/>
              </a:defRPr>
            </a:lvl1pPr>
          </a:lstStyle>
          <a:p>
            <a:r>
              <a:rPr lang="en-US" dirty="0"/>
              <a:t>Click to edit Master title style</a:t>
            </a:r>
            <a:endParaRPr lang="en-GB" dirty="0"/>
          </a:p>
        </p:txBody>
      </p:sp>
    </p:spTree>
    <p:extLst>
      <p:ext uri="{BB962C8B-B14F-4D97-AF65-F5344CB8AC3E}">
        <p14:creationId xmlns:p14="http://schemas.microsoft.com/office/powerpoint/2010/main" val="860945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E8007C0-F29A-4315-965C-24C897F1347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Title 1"/>
          <p:cNvSpPr>
            <a:spLocks noGrp="1"/>
          </p:cNvSpPr>
          <p:nvPr>
            <p:ph type="title"/>
          </p:nvPr>
        </p:nvSpPr>
        <p:spPr>
          <a:xfrm>
            <a:off x="609600" y="4149080"/>
            <a:ext cx="10972800" cy="426170"/>
          </a:xfrm>
        </p:spPr>
        <p:txBody>
          <a:bodyPr/>
          <a:lstStyle>
            <a:lvl1pPr algn="l">
              <a:defRPr sz="2000" b="1">
                <a:solidFill>
                  <a:srgbClr val="585858"/>
                </a:solidFill>
              </a:defRPr>
            </a:lvl1pPr>
          </a:lstStyle>
          <a:p>
            <a:r>
              <a:rPr lang="en-US"/>
              <a:t>Click to edit Master title style</a:t>
            </a:r>
            <a:endParaRPr lang="en-GB"/>
          </a:p>
        </p:txBody>
      </p:sp>
      <p:sp>
        <p:nvSpPr>
          <p:cNvPr id="3" name="Picture Placeholder 2"/>
          <p:cNvSpPr>
            <a:spLocks noGrp="1"/>
          </p:cNvSpPr>
          <p:nvPr>
            <p:ph type="pic" idx="1"/>
          </p:nvPr>
        </p:nvSpPr>
        <p:spPr>
          <a:xfrm>
            <a:off x="609600" y="444954"/>
            <a:ext cx="10972800" cy="3560111"/>
          </a:xfrm>
        </p:spPr>
        <p:txBody>
          <a:bodyPr/>
          <a:lstStyle>
            <a:lvl1pPr marL="0" indent="0">
              <a:buNone/>
              <a:defRPr sz="3200">
                <a:solidFill>
                  <a:srgbClr val="585858"/>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09600" y="4725144"/>
            <a:ext cx="10972800" cy="720080"/>
          </a:xfrm>
        </p:spPr>
        <p:txBody>
          <a:bodyPr/>
          <a:lstStyle>
            <a:lvl1pPr marL="0" indent="0">
              <a:buNone/>
              <a:defRPr sz="1400">
                <a:solidFill>
                  <a:srgbClr val="585858"/>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6">
            <a:extLst>
              <a:ext uri="{FF2B5EF4-FFF2-40B4-BE49-F238E27FC236}">
                <a16:creationId xmlns:a16="http://schemas.microsoft.com/office/drawing/2014/main" id="{5DAF0D3A-200E-48B8-9EF9-7859E1660C49}"/>
              </a:ext>
            </a:extLst>
          </p:cNvPr>
          <p:cNvSpPr>
            <a:spLocks noGrp="1" noChangeArrowheads="1"/>
          </p:cNvSpPr>
          <p:nvPr>
            <p:ph type="dt" sz="half" idx="10"/>
          </p:nvPr>
        </p:nvSpPr>
        <p:spPr/>
        <p:txBody>
          <a:bodyPr/>
          <a:lstStyle>
            <a:lvl1pPr>
              <a:buNone/>
              <a:defRPr/>
            </a:lvl1pPr>
          </a:lstStyle>
          <a:p>
            <a:pPr>
              <a:defRPr/>
            </a:pPr>
            <a:endParaRPr lang="en-GB"/>
          </a:p>
        </p:txBody>
      </p:sp>
      <p:sp>
        <p:nvSpPr>
          <p:cNvPr id="8" name="Footer Placeholder 7">
            <a:extLst>
              <a:ext uri="{FF2B5EF4-FFF2-40B4-BE49-F238E27FC236}">
                <a16:creationId xmlns:a16="http://schemas.microsoft.com/office/drawing/2014/main" id="{0CCEB8E3-53AE-439B-9428-72B81BD3B83C}"/>
              </a:ext>
            </a:extLst>
          </p:cNvPr>
          <p:cNvSpPr>
            <a:spLocks noGrp="1" noChangeArrowheads="1"/>
          </p:cNvSpPr>
          <p:nvPr>
            <p:ph type="ftr" sz="quarter" idx="11"/>
          </p:nvPr>
        </p:nvSpPr>
        <p:spPr/>
        <p:txBody>
          <a:bodyPr/>
          <a:lstStyle>
            <a:lvl1pPr>
              <a:defRPr/>
            </a:lvl1pPr>
          </a:lstStyle>
          <a:p>
            <a:pPr>
              <a:defRPr/>
            </a:pPr>
            <a:endParaRPr lang="en-GB"/>
          </a:p>
        </p:txBody>
      </p:sp>
      <p:sp>
        <p:nvSpPr>
          <p:cNvPr id="9" name="Slide Number Placeholder 8">
            <a:extLst>
              <a:ext uri="{FF2B5EF4-FFF2-40B4-BE49-F238E27FC236}">
                <a16:creationId xmlns:a16="http://schemas.microsoft.com/office/drawing/2014/main" id="{328C543D-1B00-4E11-9615-CDD988110A23}"/>
              </a:ext>
            </a:extLst>
          </p:cNvPr>
          <p:cNvSpPr>
            <a:spLocks noGrp="1" noChangeArrowheads="1"/>
          </p:cNvSpPr>
          <p:nvPr>
            <p:ph type="sldNum" sz="quarter" idx="12"/>
          </p:nvPr>
        </p:nvSpPr>
        <p:spPr/>
        <p:txBody>
          <a:bodyPr/>
          <a:lstStyle>
            <a:lvl1pPr>
              <a:defRPr/>
            </a:lvl1pPr>
          </a:lstStyle>
          <a:p>
            <a:pPr>
              <a:buFont typeface="Arial" panose="020B0604020202020204" pitchFamily="34" charset="0"/>
              <a:buNone/>
            </a:pPr>
            <a:endParaRPr lang="en-GB" altLang="en-US"/>
          </a:p>
        </p:txBody>
      </p:sp>
    </p:spTree>
    <p:extLst>
      <p:ext uri="{BB962C8B-B14F-4D97-AF65-F5344CB8AC3E}">
        <p14:creationId xmlns:p14="http://schemas.microsoft.com/office/powerpoint/2010/main" val="1777666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hank you">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AD10152-7721-41A0-A6C5-8721C8D0EB17}"/>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p:blipFill>
        <p:spPr bwMode="auto">
          <a:xfrm>
            <a:off x="-7055" y="0"/>
            <a:ext cx="12228688" cy="687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Date Placeholder 6">
            <a:extLst>
              <a:ext uri="{FF2B5EF4-FFF2-40B4-BE49-F238E27FC236}">
                <a16:creationId xmlns:a16="http://schemas.microsoft.com/office/drawing/2014/main" id="{FF959467-41A6-455E-929A-E40D1059C340}"/>
              </a:ext>
            </a:extLst>
          </p:cNvPr>
          <p:cNvSpPr>
            <a:spLocks noGrp="1" noChangeArrowheads="1"/>
          </p:cNvSpPr>
          <p:nvPr>
            <p:ph type="dt" sz="half" idx="10"/>
          </p:nvPr>
        </p:nvSpPr>
        <p:spPr/>
        <p:txBody>
          <a:bodyPr/>
          <a:lstStyle>
            <a:lvl1pPr>
              <a:buNone/>
              <a:defRPr>
                <a:solidFill>
                  <a:schemeClr val="accent2"/>
                </a:solidFill>
              </a:defRPr>
            </a:lvl1pPr>
          </a:lstStyle>
          <a:p>
            <a:pPr>
              <a:defRPr/>
            </a:pPr>
            <a:endParaRPr lang="en-GB"/>
          </a:p>
        </p:txBody>
      </p:sp>
      <p:sp>
        <p:nvSpPr>
          <p:cNvPr id="8" name="Footer Placeholder 7">
            <a:extLst>
              <a:ext uri="{FF2B5EF4-FFF2-40B4-BE49-F238E27FC236}">
                <a16:creationId xmlns:a16="http://schemas.microsoft.com/office/drawing/2014/main" id="{80EA04C3-E93E-45FB-8B42-78A38976AF52}"/>
              </a:ext>
            </a:extLst>
          </p:cNvPr>
          <p:cNvSpPr>
            <a:spLocks noGrp="1" noChangeArrowheads="1"/>
          </p:cNvSpPr>
          <p:nvPr>
            <p:ph type="ftr" sz="quarter" idx="11"/>
          </p:nvPr>
        </p:nvSpPr>
        <p:spPr>
          <a:xfrm>
            <a:off x="3503085" y="6248400"/>
            <a:ext cx="8544983" cy="457200"/>
          </a:xfrm>
        </p:spPr>
        <p:txBody>
          <a:bodyPr/>
          <a:lstStyle>
            <a:lvl1pPr>
              <a:defRPr>
                <a:solidFill>
                  <a:schemeClr val="accent2"/>
                </a:solidFill>
              </a:defRPr>
            </a:lvl1pPr>
          </a:lstStyle>
          <a:p>
            <a:pPr>
              <a:defRPr/>
            </a:pPr>
            <a:endParaRPr lang="en-GB"/>
          </a:p>
        </p:txBody>
      </p:sp>
      <p:sp>
        <p:nvSpPr>
          <p:cNvPr id="2" name="TextBox 1">
            <a:extLst>
              <a:ext uri="{FF2B5EF4-FFF2-40B4-BE49-F238E27FC236}">
                <a16:creationId xmlns:a16="http://schemas.microsoft.com/office/drawing/2014/main" id="{68D0B289-4844-44AC-86A0-5AEEE34C6957}"/>
              </a:ext>
            </a:extLst>
          </p:cNvPr>
          <p:cNvSpPr txBox="1"/>
          <p:nvPr userDrawn="1"/>
        </p:nvSpPr>
        <p:spPr>
          <a:xfrm>
            <a:off x="623392" y="2348880"/>
            <a:ext cx="5616624" cy="646331"/>
          </a:xfrm>
          <a:prstGeom prst="rect">
            <a:avLst/>
          </a:prstGeom>
          <a:noFill/>
        </p:spPr>
        <p:txBody>
          <a:bodyPr wrap="square" rtlCol="0">
            <a:spAutoFit/>
          </a:bodyPr>
          <a:lstStyle/>
          <a:p>
            <a:pPr>
              <a:buNone/>
            </a:pPr>
            <a:r>
              <a:rPr lang="en-GB" sz="3600" b="1" noProof="0">
                <a:solidFill>
                  <a:schemeClr val="bg1"/>
                </a:solidFill>
              </a:rPr>
              <a:t>Thank you</a:t>
            </a:r>
            <a:endParaRPr lang="en-GB" sz="3600" b="1">
              <a:solidFill>
                <a:schemeClr val="bg1"/>
              </a:solidFill>
            </a:endParaRPr>
          </a:p>
        </p:txBody>
      </p:sp>
    </p:spTree>
    <p:extLst>
      <p:ext uri="{BB962C8B-B14F-4D97-AF65-F5344CB8AC3E}">
        <p14:creationId xmlns:p14="http://schemas.microsoft.com/office/powerpoint/2010/main" val="1052069920"/>
      </p:ext>
    </p:extLst>
  </p:cSld>
  <p:clrMapOvr>
    <a:overrideClrMapping bg1="lt1" tx1="dk1" bg2="lt2" tx2="dk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Two Content">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AE479F6B-F071-4548-90FA-FCBDF835F42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3" name="Content Placeholder 2"/>
          <p:cNvSpPr>
            <a:spLocks noGrp="1"/>
          </p:cNvSpPr>
          <p:nvPr>
            <p:ph sz="half" idx="1"/>
          </p:nvPr>
        </p:nvSpPr>
        <p:spPr>
          <a:xfrm>
            <a:off x="609602" y="1556792"/>
            <a:ext cx="5390388" cy="3888433"/>
          </a:xfrm>
        </p:spPr>
        <p:txBody>
          <a:bodyPr/>
          <a:lstStyle>
            <a:lvl1pPr>
              <a:defRPr lang="en-US" dirty="0">
                <a:solidFill>
                  <a:srgbClr val="585858"/>
                </a:solidFill>
              </a:defRPr>
            </a:lvl1pPr>
            <a:lvl2pPr>
              <a:defRPr lang="en-US" dirty="0">
                <a:solidFill>
                  <a:srgbClr val="585858"/>
                </a:solidFill>
              </a:defRPr>
            </a:lvl2pPr>
            <a:lvl3pPr>
              <a:defRPr lang="en-US" dirty="0">
                <a:solidFill>
                  <a:srgbClr val="585858"/>
                </a:solidFill>
              </a:defRPr>
            </a:lvl3pPr>
            <a:lvl4pPr>
              <a:defRPr lang="en-US" dirty="0">
                <a:solidFill>
                  <a:srgbClr val="585858"/>
                </a:solidFill>
              </a:defRPr>
            </a:lvl4pPr>
            <a:lvl5pPr>
              <a:defRPr lang="en-GB" dirty="0">
                <a:solidFill>
                  <a:srgbClr val="585858"/>
                </a:solidFill>
              </a:defRPr>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2010" y="1556792"/>
            <a:ext cx="5390389" cy="3888433"/>
          </a:xfrm>
        </p:spPr>
        <p:txBody>
          <a:bodyPr/>
          <a:lstStyle>
            <a:lvl1pPr>
              <a:defRPr lang="en-US" dirty="0"/>
            </a:lvl1pPr>
            <a:lvl2pPr>
              <a:defRPr lang="en-US" dirty="0"/>
            </a:lvl2pPr>
            <a:lvl3pPr>
              <a:defRPr lang="en-US" dirty="0"/>
            </a:lvl3pPr>
            <a:lvl4pPr>
              <a:defRPr lang="en-US" dirty="0"/>
            </a:lvl4pPr>
            <a:lvl5pPr>
              <a:defRPr lang="en-GB" dirty="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D709824-0D61-4F8A-8ED4-0590D481ECBD}"/>
              </a:ext>
            </a:extLst>
          </p:cNvPr>
          <p:cNvSpPr>
            <a:spLocks noGrp="1" noChangeArrowheads="1"/>
          </p:cNvSpPr>
          <p:nvPr>
            <p:ph type="dt" sz="half" idx="10"/>
          </p:nvPr>
        </p:nvSpPr>
        <p:spPr/>
        <p:txBody>
          <a:bodyPr/>
          <a:lstStyle>
            <a:lvl1pPr>
              <a:defRPr/>
            </a:lvl1pPr>
          </a:lstStyle>
          <a:p>
            <a:pPr>
              <a:defRPr/>
            </a:pPr>
            <a:endParaRPr lang="en-GB"/>
          </a:p>
        </p:txBody>
      </p:sp>
      <p:sp>
        <p:nvSpPr>
          <p:cNvPr id="8" name="Footer Placeholder 7">
            <a:extLst>
              <a:ext uri="{FF2B5EF4-FFF2-40B4-BE49-F238E27FC236}">
                <a16:creationId xmlns:a16="http://schemas.microsoft.com/office/drawing/2014/main" id="{7312D66A-6DD2-45B6-8DB6-1538C1B43C97}"/>
              </a:ext>
            </a:extLst>
          </p:cNvPr>
          <p:cNvSpPr>
            <a:spLocks noGrp="1" noChangeArrowheads="1"/>
          </p:cNvSpPr>
          <p:nvPr>
            <p:ph type="ftr" sz="quarter" idx="11"/>
          </p:nvPr>
        </p:nvSpPr>
        <p:spPr/>
        <p:txBody>
          <a:bodyPr/>
          <a:lstStyle>
            <a:lvl1pPr>
              <a:defRPr/>
            </a:lvl1pPr>
          </a:lstStyle>
          <a:p>
            <a:pPr>
              <a:defRPr/>
            </a:pPr>
            <a:r>
              <a:rPr lang="en-GB"/>
              <a:t>Mastering Number 2021/2022</a:t>
            </a:r>
          </a:p>
        </p:txBody>
      </p:sp>
      <p:sp>
        <p:nvSpPr>
          <p:cNvPr id="9" name="Slide Number Placeholder 8">
            <a:extLst>
              <a:ext uri="{FF2B5EF4-FFF2-40B4-BE49-F238E27FC236}">
                <a16:creationId xmlns:a16="http://schemas.microsoft.com/office/drawing/2014/main" id="{43F2A2D1-25EF-42F5-96D4-30359E443777}"/>
              </a:ext>
            </a:extLst>
          </p:cNvPr>
          <p:cNvSpPr>
            <a:spLocks noGrp="1" noChangeArrowheads="1"/>
          </p:cNvSpPr>
          <p:nvPr>
            <p:ph type="sldNum" sz="quarter" idx="12"/>
          </p:nvPr>
        </p:nvSpPr>
        <p:spPr/>
        <p:txBody>
          <a:bodyPr/>
          <a:lstStyle>
            <a:lvl1pPr>
              <a:defRPr/>
            </a:lvl1pPr>
          </a:lstStyle>
          <a:p>
            <a:fld id="{5028FB64-8E98-4372-891D-01B9A57CE849}" type="slidenum">
              <a:rPr lang="en-GB" altLang="en-US"/>
              <a:pPr/>
              <a:t>‹#›</a:t>
            </a:fld>
            <a:endParaRPr lang="en-GB" altLang="en-US"/>
          </a:p>
        </p:txBody>
      </p:sp>
      <p:sp>
        <p:nvSpPr>
          <p:cNvPr id="11" name="Title 1">
            <a:extLst>
              <a:ext uri="{FF2B5EF4-FFF2-40B4-BE49-F238E27FC236}">
                <a16:creationId xmlns:a16="http://schemas.microsoft.com/office/drawing/2014/main" id="{D22044D9-9B2D-4C31-8E1E-48C5DD1E1DEA}"/>
              </a:ext>
            </a:extLst>
          </p:cNvPr>
          <p:cNvSpPr>
            <a:spLocks noGrp="1"/>
          </p:cNvSpPr>
          <p:nvPr>
            <p:ph type="title"/>
          </p:nvPr>
        </p:nvSpPr>
        <p:spPr>
          <a:xfrm>
            <a:off x="601035" y="430660"/>
            <a:ext cx="10972800" cy="982117"/>
          </a:xfrm>
        </p:spPr>
        <p:txBody>
          <a:bodyPr anchor="t"/>
          <a:lstStyle>
            <a:lvl1pPr>
              <a:defRPr>
                <a:solidFill>
                  <a:srgbClr val="585858"/>
                </a:solidFill>
              </a:defRPr>
            </a:lvl1pPr>
          </a:lstStyle>
          <a:p>
            <a:r>
              <a:rPr lang="en-US"/>
              <a:t>Click to edit Master title style</a:t>
            </a:r>
            <a:endParaRPr lang="en-GB"/>
          </a:p>
        </p:txBody>
      </p:sp>
    </p:spTree>
    <p:extLst>
      <p:ext uri="{BB962C8B-B14F-4D97-AF65-F5344CB8AC3E}">
        <p14:creationId xmlns:p14="http://schemas.microsoft.com/office/powerpoint/2010/main" val="12294554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0070C0"/>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3043FF3-1B19-4F6E-AED6-1F0E0B12665B}"/>
              </a:ext>
            </a:extLst>
          </p:cNvPr>
          <p:cNvSpPr>
            <a:spLocks noGrp="1"/>
          </p:cNvSpPr>
          <p:nvPr>
            <p:ph type="title"/>
          </p:nvPr>
        </p:nvSpPr>
        <p:spPr>
          <a:xfrm>
            <a:off x="609437" y="365125"/>
            <a:ext cx="10968567"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CA78F67-7D07-4B89-B1B7-77FCB2FBCB01}"/>
              </a:ext>
            </a:extLst>
          </p:cNvPr>
          <p:cNvSpPr>
            <a:spLocks noGrp="1"/>
          </p:cNvSpPr>
          <p:nvPr>
            <p:ph type="body" idx="1"/>
          </p:nvPr>
        </p:nvSpPr>
        <p:spPr>
          <a:xfrm>
            <a:off x="609437" y="1825625"/>
            <a:ext cx="10968567"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C9AF1F1-6765-45EE-BEB9-185EDFB653E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buFont typeface="Arial" panose="020B0604020202020204" pitchFamily="34" charset="0"/>
              <a:buNone/>
            </a:pPr>
            <a:fld id="{52CA6C61-5C46-4CCD-83FB-18DE309C7599}" type="datetimeFigureOut">
              <a:rPr lang="en-GB" smtClean="0"/>
              <a:pPr>
                <a:buFont typeface="Arial" panose="020B0604020202020204" pitchFamily="34" charset="0"/>
                <a:buNone/>
              </a:pPr>
              <a:t>16/01/2025</a:t>
            </a:fld>
            <a:endParaRPr lang="en-GB"/>
          </a:p>
        </p:txBody>
      </p:sp>
      <p:sp>
        <p:nvSpPr>
          <p:cNvPr id="5" name="Footer Placeholder 4">
            <a:extLst>
              <a:ext uri="{FF2B5EF4-FFF2-40B4-BE49-F238E27FC236}">
                <a16:creationId xmlns:a16="http://schemas.microsoft.com/office/drawing/2014/main" id="{223D2AC0-4764-4C71-9EC2-3E3309ED3F3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buNone/>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1279FDB-13C2-4DC1-8C93-EEA50C7287F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buFont typeface="Arial" panose="020B0604020202020204" pitchFamily="34" charset="0"/>
              <a:buNone/>
            </a:pPr>
            <a:fld id="{3A4A998D-6F83-4D71-AA77-13FC1A139956}" type="slidenum">
              <a:rPr lang="en-GB" smtClean="0"/>
              <a:pPr>
                <a:buFont typeface="Arial" panose="020B0604020202020204" pitchFamily="34" charset="0"/>
                <a:buNone/>
              </a:pPr>
              <a:t>‹#›</a:t>
            </a:fld>
            <a:endParaRPr lang="en-GB"/>
          </a:p>
        </p:txBody>
      </p:sp>
    </p:spTree>
    <p:extLst>
      <p:ext uri="{BB962C8B-B14F-4D97-AF65-F5344CB8AC3E}">
        <p14:creationId xmlns:p14="http://schemas.microsoft.com/office/powerpoint/2010/main" val="335385979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Lst>
  <p:txStyles>
    <p:titleStyle>
      <a:lvl1pPr algn="l" defTabSz="914400" rtl="0" eaLnBrk="1" latinLnBrk="0" hangingPunct="1">
        <a:lnSpc>
          <a:spcPct val="90000"/>
        </a:lnSpc>
        <a:spcBef>
          <a:spcPct val="0"/>
        </a:spcBef>
        <a:buNone/>
        <a:defRPr sz="3600" b="1" kern="1200">
          <a:solidFill>
            <a:srgbClr val="585858"/>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lnSpc>
          <a:spcPct val="90000"/>
        </a:lnSpc>
        <a:spcBef>
          <a:spcPts val="1000"/>
        </a:spcBef>
        <a:buFont typeface="Arial" panose="020B0604020202020204" pitchFamily="34" charset="0"/>
        <a:buChar char="•"/>
        <a:defRPr sz="2400" kern="1200">
          <a:solidFill>
            <a:srgbClr val="585858"/>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rgbClr val="585858"/>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rgbClr val="585858"/>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rgbClr val="585858"/>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rgbClr val="585858"/>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hyperlink" Target="https://forms.gle/YXNzFemeXkHHQu3z6"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4.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4.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9.xml"/><Relationship Id="rId1" Type="http://schemas.openxmlformats.org/officeDocument/2006/relationships/slideLayout" Target="../slideLayouts/slideLayout3.xml"/><Relationship Id="rId4" Type="http://schemas.openxmlformats.org/officeDocument/2006/relationships/image" Target="../media/image19.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1.xml"/><Relationship Id="rId1" Type="http://schemas.openxmlformats.org/officeDocument/2006/relationships/slideLayout" Target="../slideLayouts/slideLayout4.xml"/><Relationship Id="rId4" Type="http://schemas.openxmlformats.org/officeDocument/2006/relationships/image" Target="../media/image22.png"/></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2.xml"/><Relationship Id="rId1" Type="http://schemas.openxmlformats.org/officeDocument/2006/relationships/slideLayout" Target="../slideLayouts/slideLayout3.xml"/><Relationship Id="rId4" Type="http://schemas.openxmlformats.org/officeDocument/2006/relationships/image" Target="../media/image13.png"/></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3.xml"/><Relationship Id="rId1" Type="http://schemas.openxmlformats.org/officeDocument/2006/relationships/slideLayout" Target="../slideLayouts/slideLayout3.xml"/><Relationship Id="rId4" Type="http://schemas.openxmlformats.org/officeDocument/2006/relationships/image" Target="../media/image13.png"/></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5.xml"/><Relationship Id="rId1" Type="http://schemas.openxmlformats.org/officeDocument/2006/relationships/slideLayout" Target="../slideLayouts/slideLayout3.xml"/><Relationship Id="rId4" Type="http://schemas.openxmlformats.org/officeDocument/2006/relationships/image" Target="../media/image12.png"/></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6.xml"/><Relationship Id="rId1" Type="http://schemas.openxmlformats.org/officeDocument/2006/relationships/slideLayout" Target="../slideLayouts/slideLayout3.xml"/><Relationship Id="rId4" Type="http://schemas.openxmlformats.org/officeDocument/2006/relationships/image" Target="../media/image12.png"/></Relationships>
</file>

<file path=ppt/slides/_rels/slide2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7.xml"/><Relationship Id="rId1" Type="http://schemas.openxmlformats.org/officeDocument/2006/relationships/slideLayout" Target="../slideLayouts/slideLayout3.xml"/><Relationship Id="rId4" Type="http://schemas.openxmlformats.org/officeDocument/2006/relationships/image" Target="../media/image13.png"/></Relationships>
</file>

<file path=ppt/slides/_rels/slide2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8.xml"/><Relationship Id="rId1" Type="http://schemas.openxmlformats.org/officeDocument/2006/relationships/slideLayout" Target="../slideLayouts/slideLayout3.xml"/><Relationship Id="rId4" Type="http://schemas.openxmlformats.org/officeDocument/2006/relationships/image" Target="../media/image13.png"/></Relationships>
</file>

<file path=ppt/slides/_rels/slide2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9.xml"/><Relationship Id="rId1" Type="http://schemas.openxmlformats.org/officeDocument/2006/relationships/slideLayout" Target="../slideLayouts/slideLayout3.xml"/><Relationship Id="rId4" Type="http://schemas.openxmlformats.org/officeDocument/2006/relationships/image" Target="../media/image13.png"/></Relationships>
</file>

<file path=ppt/slides/_rels/slide3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0.xml"/><Relationship Id="rId1" Type="http://schemas.openxmlformats.org/officeDocument/2006/relationships/slideLayout" Target="../slideLayouts/slideLayout3.xml"/><Relationship Id="rId4" Type="http://schemas.openxmlformats.org/officeDocument/2006/relationships/image" Target="../media/image13.png"/></Relationships>
</file>

<file path=ppt/slides/_rels/slide31.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12.png"/><Relationship Id="rId7" Type="http://schemas.openxmlformats.org/officeDocument/2006/relationships/image" Target="../media/image27.png"/><Relationship Id="rId2" Type="http://schemas.openxmlformats.org/officeDocument/2006/relationships/notesSlide" Target="../notesSlides/notesSlide31.xml"/><Relationship Id="rId1" Type="http://schemas.openxmlformats.org/officeDocument/2006/relationships/slideLayout" Target="../slideLayouts/slideLayout3.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 Id="rId9" Type="http://schemas.openxmlformats.org/officeDocument/2006/relationships/image" Target="../media/image29.png"/></Relationships>
</file>

<file path=ppt/slides/_rels/slide32.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28.png"/><Relationship Id="rId2" Type="http://schemas.openxmlformats.org/officeDocument/2006/relationships/notesSlide" Target="../notesSlides/notesSlide32.xml"/><Relationship Id="rId1" Type="http://schemas.openxmlformats.org/officeDocument/2006/relationships/slideLayout" Target="../slideLayouts/slideLayout3.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3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3.xml"/><Relationship Id="rId1" Type="http://schemas.openxmlformats.org/officeDocument/2006/relationships/slideLayout" Target="../slideLayouts/slideLayout3.xml"/><Relationship Id="rId6" Type="http://schemas.openxmlformats.org/officeDocument/2006/relationships/image" Target="../media/image28.png"/><Relationship Id="rId5" Type="http://schemas.openxmlformats.org/officeDocument/2006/relationships/image" Target="../media/image25.png"/><Relationship Id="rId4" Type="http://schemas.openxmlformats.org/officeDocument/2006/relationships/image" Target="../media/image24.png"/></Relationships>
</file>

<file path=ppt/slides/_rels/slide3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30.png"/><Relationship Id="rId7" Type="http://schemas.openxmlformats.org/officeDocument/2006/relationships/image" Target="../media/image34.png"/><Relationship Id="rId2" Type="http://schemas.openxmlformats.org/officeDocument/2006/relationships/notesSlide" Target="../notesSlides/notesSlide34.xml"/><Relationship Id="rId1" Type="http://schemas.openxmlformats.org/officeDocument/2006/relationships/slideLayout" Target="../slideLayouts/slideLayout4.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s>
</file>

<file path=ppt/slides/_rels/slide35.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10.png"/><Relationship Id="rId7" Type="http://schemas.openxmlformats.org/officeDocument/2006/relationships/image" Target="../media/image33.png"/><Relationship Id="rId2" Type="http://schemas.openxmlformats.org/officeDocument/2006/relationships/notesSlide" Target="../notesSlides/notesSlide35.xml"/><Relationship Id="rId1" Type="http://schemas.openxmlformats.org/officeDocument/2006/relationships/slideLayout" Target="../slideLayouts/slideLayout3.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36.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10.png"/><Relationship Id="rId7" Type="http://schemas.openxmlformats.org/officeDocument/2006/relationships/image" Target="../media/image33.png"/><Relationship Id="rId2" Type="http://schemas.openxmlformats.org/officeDocument/2006/relationships/notesSlide" Target="../notesSlides/notesSlide36.xml"/><Relationship Id="rId1" Type="http://schemas.openxmlformats.org/officeDocument/2006/relationships/slideLayout" Target="../slideLayouts/slideLayout3.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3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7.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8.xml"/><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image" Target="../media/image37.png"/><Relationship Id="rId7" Type="http://schemas.openxmlformats.org/officeDocument/2006/relationships/image" Target="../media/image41.png"/><Relationship Id="rId2" Type="http://schemas.openxmlformats.org/officeDocument/2006/relationships/notesSlide" Target="../notesSlides/notesSlide39.xml"/><Relationship Id="rId1" Type="http://schemas.openxmlformats.org/officeDocument/2006/relationships/slideLayout" Target="../slideLayouts/slideLayout3.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png"/></Relationships>
</file>

<file path=ppt/slides/_rels/slide4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40.xml"/><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1.xml"/><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2.xml"/><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43.xml"/><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44.xml"/><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45.xml"/><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3" Type="http://schemas.openxmlformats.org/officeDocument/2006/relationships/hyperlink" Target="https://forms.gle/VdFWHQGTMrZxR9To9" TargetMode="External"/><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hyperlink" Target="https://youtu.be/24sqgVgwBOg" TargetMode="External"/><Relationship Id="rId1" Type="http://schemas.openxmlformats.org/officeDocument/2006/relationships/slideLayout" Target="../slideLayouts/slideLayout4.xml"/><Relationship Id="rId4" Type="http://schemas.openxmlformats.org/officeDocument/2006/relationships/image" Target="../media/image46.png"/></Relationships>
</file>

<file path=ppt/slides/_rels/slide48.xml.rels><?xml version="1.0" encoding="UTF-8" standalone="yes"?>
<Relationships xmlns="http://schemas.openxmlformats.org/package/2006/relationships"><Relationship Id="rId3" Type="http://schemas.openxmlformats.org/officeDocument/2006/relationships/hyperlink" Target="https://orca.cardiff.ac.uk/id/eprint/136692/3/1576474%20Suzanne%20Sarjeant%20-%20Final%20thesis%20(002).pdf" TargetMode="External"/><Relationship Id="rId2" Type="http://schemas.openxmlformats.org/officeDocument/2006/relationships/notesSlide" Target="../notesSlides/notesSlide46.xml"/><Relationship Id="rId1" Type="http://schemas.openxmlformats.org/officeDocument/2006/relationships/slideLayout" Target="../slideLayouts/slideLayout4.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DFBC8E4-C229-4B45-854D-879850523899}"/>
              </a:ext>
            </a:extLst>
          </p:cNvPr>
          <p:cNvSpPr>
            <a:spLocks noGrp="1"/>
          </p:cNvSpPr>
          <p:nvPr>
            <p:ph type="ctrTitle"/>
          </p:nvPr>
        </p:nvSpPr>
        <p:spPr>
          <a:xfrm>
            <a:off x="402672" y="485062"/>
            <a:ext cx="6437173" cy="648071"/>
          </a:xfrm>
        </p:spPr>
        <p:txBody>
          <a:bodyPr>
            <a:normAutofit fontScale="90000"/>
          </a:bodyPr>
          <a:lstStyle/>
          <a:p>
            <a:r>
              <a:rPr lang="en-US" dirty="0">
                <a:latin typeface="Arial"/>
                <a:cs typeface="Arial"/>
              </a:rPr>
              <a:t>Mastering Number at Home</a:t>
            </a:r>
            <a:br>
              <a:rPr lang="en-US" dirty="0">
                <a:latin typeface="Arial"/>
                <a:cs typeface="Arial"/>
              </a:rPr>
            </a:br>
            <a:br>
              <a:rPr lang="en-US" dirty="0"/>
            </a:br>
            <a:r>
              <a:rPr lang="en-US" dirty="0">
                <a:latin typeface="Arial"/>
                <a:cs typeface="Arial"/>
              </a:rPr>
              <a:t>Year 1</a:t>
            </a:r>
            <a:endParaRPr lang="en-US" dirty="0"/>
          </a:p>
        </p:txBody>
      </p:sp>
      <p:pic>
        <p:nvPicPr>
          <p:cNvPr id="14" name="Picture 13">
            <a:extLst>
              <a:ext uri="{FF2B5EF4-FFF2-40B4-BE49-F238E27FC236}">
                <a16:creationId xmlns:a16="http://schemas.microsoft.com/office/drawing/2014/main" id="{C4984EAB-AE39-C338-A2E2-416E453C70D3}"/>
              </a:ext>
            </a:extLst>
          </p:cNvPr>
          <p:cNvPicPr>
            <a:picLocks noChangeAspect="1"/>
          </p:cNvPicPr>
          <p:nvPr/>
        </p:nvPicPr>
        <p:blipFill rotWithShape="1">
          <a:blip r:embed="rId3"/>
          <a:srcRect l="29991" r="49412" b="68703"/>
          <a:stretch/>
        </p:blipFill>
        <p:spPr>
          <a:xfrm>
            <a:off x="9956034" y="1516917"/>
            <a:ext cx="2052442" cy="2273977"/>
          </a:xfrm>
          <a:prstGeom prst="rect">
            <a:avLst/>
          </a:prstGeom>
        </p:spPr>
      </p:pic>
      <p:grpSp>
        <p:nvGrpSpPr>
          <p:cNvPr id="3" name="Group 2">
            <a:extLst>
              <a:ext uri="{FF2B5EF4-FFF2-40B4-BE49-F238E27FC236}">
                <a16:creationId xmlns:a16="http://schemas.microsoft.com/office/drawing/2014/main" id="{4604EC76-9ED8-9F4D-C02B-78575D1E09B0}"/>
              </a:ext>
            </a:extLst>
          </p:cNvPr>
          <p:cNvGrpSpPr/>
          <p:nvPr/>
        </p:nvGrpSpPr>
        <p:grpSpPr>
          <a:xfrm>
            <a:off x="7565626" y="2122311"/>
            <a:ext cx="1758996" cy="1668583"/>
            <a:chOff x="556033" y="577799"/>
            <a:chExt cx="2611910" cy="2579261"/>
          </a:xfrm>
        </p:grpSpPr>
        <p:sp>
          <p:nvSpPr>
            <p:cNvPr id="8" name="AutoShape 10">
              <a:extLst>
                <a:ext uri="{FF2B5EF4-FFF2-40B4-BE49-F238E27FC236}">
                  <a16:creationId xmlns:a16="http://schemas.microsoft.com/office/drawing/2014/main" id="{75EFB5CE-D4DF-E627-98B1-7D0BF453A35E}"/>
                </a:ext>
              </a:extLst>
            </p:cNvPr>
            <p:cNvSpPr>
              <a:spLocks noChangeArrowheads="1"/>
            </p:cNvSpPr>
            <p:nvPr/>
          </p:nvSpPr>
          <p:spPr bwMode="auto">
            <a:xfrm>
              <a:off x="556033" y="577799"/>
              <a:ext cx="2611910" cy="2579261"/>
            </a:xfrm>
            <a:prstGeom prst="rect">
              <a:avLst/>
            </a:prstGeom>
            <a:solidFill>
              <a:srgbClr val="F3F3F3"/>
            </a:solidFill>
            <a:ln w="28575" algn="ctr">
              <a:solidFill>
                <a:schemeClr val="tx1">
                  <a:lumMod val="65000"/>
                  <a:lumOff val="35000"/>
                </a:schemeClr>
              </a:solidFill>
              <a:round/>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Oval 11">
              <a:extLst>
                <a:ext uri="{FF2B5EF4-FFF2-40B4-BE49-F238E27FC236}">
                  <a16:creationId xmlns:a16="http://schemas.microsoft.com/office/drawing/2014/main" id="{4D7DB2F6-09AB-A1D4-A3FB-F57A242AB193}"/>
                </a:ext>
              </a:extLst>
            </p:cNvPr>
            <p:cNvSpPr/>
            <p:nvPr/>
          </p:nvSpPr>
          <p:spPr>
            <a:xfrm>
              <a:off x="1493609" y="1506013"/>
              <a:ext cx="720000" cy="720000"/>
            </a:xfrm>
            <a:prstGeom prst="ellipse">
              <a:avLst/>
            </a:prstGeom>
            <a:solidFill>
              <a:srgbClr val="FFC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Oval 14">
              <a:extLst>
                <a:ext uri="{FF2B5EF4-FFF2-40B4-BE49-F238E27FC236}">
                  <a16:creationId xmlns:a16="http://schemas.microsoft.com/office/drawing/2014/main" id="{206C19C8-66FB-B136-7528-9DB4BA1D91DE}"/>
                </a:ext>
              </a:extLst>
            </p:cNvPr>
            <p:cNvSpPr/>
            <p:nvPr/>
          </p:nvSpPr>
          <p:spPr>
            <a:xfrm>
              <a:off x="773609" y="786013"/>
              <a:ext cx="720000" cy="720000"/>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6" name="Oval 15">
              <a:extLst>
                <a:ext uri="{FF2B5EF4-FFF2-40B4-BE49-F238E27FC236}">
                  <a16:creationId xmlns:a16="http://schemas.microsoft.com/office/drawing/2014/main" id="{6CF7286D-4E9C-94F2-4FEF-748C79487CB0}"/>
                </a:ext>
              </a:extLst>
            </p:cNvPr>
            <p:cNvSpPr/>
            <p:nvPr/>
          </p:nvSpPr>
          <p:spPr>
            <a:xfrm>
              <a:off x="2213609" y="786013"/>
              <a:ext cx="720000" cy="720000"/>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7" name="Oval 16">
              <a:extLst>
                <a:ext uri="{FF2B5EF4-FFF2-40B4-BE49-F238E27FC236}">
                  <a16:creationId xmlns:a16="http://schemas.microsoft.com/office/drawing/2014/main" id="{4498F7CA-1AEA-43BD-E50E-16F1D27B2AE7}"/>
                </a:ext>
              </a:extLst>
            </p:cNvPr>
            <p:cNvSpPr/>
            <p:nvPr/>
          </p:nvSpPr>
          <p:spPr>
            <a:xfrm>
              <a:off x="773609" y="2229459"/>
              <a:ext cx="720000" cy="720000"/>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8" name="Oval 17">
              <a:extLst>
                <a:ext uri="{FF2B5EF4-FFF2-40B4-BE49-F238E27FC236}">
                  <a16:creationId xmlns:a16="http://schemas.microsoft.com/office/drawing/2014/main" id="{B940D2F1-E953-F873-AD87-35AE4198D73D}"/>
                </a:ext>
              </a:extLst>
            </p:cNvPr>
            <p:cNvSpPr/>
            <p:nvPr/>
          </p:nvSpPr>
          <p:spPr>
            <a:xfrm>
              <a:off x="2213609" y="2229459"/>
              <a:ext cx="720000" cy="720000"/>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1" name="Title 1">
            <a:extLst>
              <a:ext uri="{FF2B5EF4-FFF2-40B4-BE49-F238E27FC236}">
                <a16:creationId xmlns:a16="http://schemas.microsoft.com/office/drawing/2014/main" id="{58B94A0C-F5CA-4F22-923D-520C7AD85A2C}"/>
              </a:ext>
            </a:extLst>
          </p:cNvPr>
          <p:cNvSpPr txBox="1">
            <a:spLocks/>
          </p:cNvSpPr>
          <p:nvPr/>
        </p:nvSpPr>
        <p:spPr>
          <a:xfrm>
            <a:off x="185972" y="2257009"/>
            <a:ext cx="6725296" cy="3869471"/>
          </a:xfrm>
          <a:prstGeom prst="rect">
            <a:avLst/>
          </a:prstGeom>
          <a:ln>
            <a:solidFill>
              <a:schemeClr val="tx1"/>
            </a:solid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chor="t">
            <a:normAutofit fontScale="90000" lnSpcReduction="10000"/>
          </a:bodyPr>
          <a:lstStyle>
            <a:lvl1pPr algn="l" defTabSz="914400" rtl="0" eaLnBrk="1" latinLnBrk="0" hangingPunct="1">
              <a:lnSpc>
                <a:spcPct val="90000"/>
              </a:lnSpc>
              <a:spcBef>
                <a:spcPct val="0"/>
              </a:spcBef>
              <a:buNone/>
              <a:defRPr sz="3600" b="1" kern="1200">
                <a:solidFill>
                  <a:schemeClr val="bg1"/>
                </a:solidFill>
                <a:latin typeface="Arial" panose="020B0604020202020204" pitchFamily="34" charset="0"/>
                <a:ea typeface="+mj-ea"/>
                <a:cs typeface="Arial" panose="020B0604020202020204" pitchFamily="34" charset="0"/>
              </a:defRPr>
            </a:lvl1pPr>
          </a:lstStyle>
          <a:p>
            <a:r>
              <a:rPr lang="en-GB" dirty="0">
                <a:solidFill>
                  <a:schemeClr val="accent4"/>
                </a:solidFill>
                <a:latin typeface="Sassoon Infant Std" panose="020B0503020103030203" pitchFamily="34" charset="0"/>
              </a:rPr>
              <a:t>If you could take some time to complete our questionnaire, whilst waiting we would be very grateful, as it will help us to monitor the impact of this project.  </a:t>
            </a:r>
          </a:p>
          <a:p>
            <a:r>
              <a:rPr lang="en-GB" dirty="0">
                <a:solidFill>
                  <a:schemeClr val="accent4"/>
                </a:solidFill>
                <a:latin typeface="Sassoon Infant Std" panose="020B0503020103030203" pitchFamily="34" charset="0"/>
              </a:rPr>
              <a:t>It can be found on </a:t>
            </a:r>
            <a:r>
              <a:rPr lang="en-GB" dirty="0" err="1">
                <a:solidFill>
                  <a:schemeClr val="accent4"/>
                </a:solidFill>
                <a:latin typeface="Sassoon Infant Std" panose="020B0503020103030203" pitchFamily="34" charset="0"/>
              </a:rPr>
              <a:t>Classdojo</a:t>
            </a:r>
            <a:r>
              <a:rPr lang="en-GB" dirty="0">
                <a:solidFill>
                  <a:schemeClr val="accent4"/>
                </a:solidFill>
                <a:latin typeface="Sassoon Infant Std" panose="020B0503020103030203" pitchFamily="34" charset="0"/>
              </a:rPr>
              <a:t>.</a:t>
            </a:r>
            <a:br>
              <a:rPr lang="en-GB" dirty="0">
                <a:solidFill>
                  <a:schemeClr val="accent4"/>
                </a:solidFill>
                <a:latin typeface="Sassoon Infant Std" panose="020B0503020103030203" pitchFamily="34" charset="0"/>
              </a:rPr>
            </a:br>
            <a:r>
              <a:rPr lang="en-GB" dirty="0">
                <a:solidFill>
                  <a:schemeClr val="accent4"/>
                </a:solidFill>
                <a:latin typeface="Sassoon Infant Std" panose="020B0503020103030203" pitchFamily="34" charset="0"/>
              </a:rPr>
              <a:t>Many thanks</a:t>
            </a:r>
          </a:p>
          <a:p>
            <a:r>
              <a:rPr lang="en-GB" b="0" u="sng" dirty="0">
                <a:hlinkClick r:id="rId4"/>
              </a:rPr>
              <a:t>https://forms.gle/YXNzFemeXkHHQu3z6</a:t>
            </a:r>
            <a:r>
              <a:rPr lang="en-GB" b="0" u="sng" dirty="0"/>
              <a:t> </a:t>
            </a:r>
            <a:endParaRPr lang="en-GB" dirty="0">
              <a:solidFill>
                <a:schemeClr val="accent4"/>
              </a:solidFill>
              <a:latin typeface="Sassoon Infant Std" panose="020B0503020103030203" pitchFamily="34" charset="0"/>
            </a:endParaRPr>
          </a:p>
          <a:p>
            <a:endParaRPr lang="en-GB" dirty="0">
              <a:solidFill>
                <a:schemeClr val="accent4"/>
              </a:solidFill>
              <a:latin typeface="Sassoon Infant Std" panose="020B0503020103030203" pitchFamily="34" charset="0"/>
            </a:endParaRPr>
          </a:p>
        </p:txBody>
      </p:sp>
    </p:spTree>
    <p:extLst>
      <p:ext uri="{BB962C8B-B14F-4D97-AF65-F5344CB8AC3E}">
        <p14:creationId xmlns:p14="http://schemas.microsoft.com/office/powerpoint/2010/main" val="24172391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CE856B-0ED4-422C-9F25-5413501B1ABA}"/>
              </a:ext>
            </a:extLst>
          </p:cNvPr>
          <p:cNvSpPr>
            <a:spLocks noGrp="1"/>
          </p:cNvSpPr>
          <p:nvPr>
            <p:ph type="title"/>
          </p:nvPr>
        </p:nvSpPr>
        <p:spPr>
          <a:xfrm>
            <a:off x="609600" y="691917"/>
            <a:ext cx="10972800" cy="982117"/>
          </a:xfrm>
        </p:spPr>
        <p:txBody>
          <a:bodyPr>
            <a:normAutofit fontScale="90000"/>
          </a:bodyPr>
          <a:lstStyle/>
          <a:p>
            <a:r>
              <a:rPr lang="en-GB" dirty="0"/>
              <a:t>If you could take some time to complete our questionnaire, we would be very grateful, as it will help us to monitor the impact of this project.  </a:t>
            </a:r>
          </a:p>
        </p:txBody>
      </p:sp>
      <p:pic>
        <p:nvPicPr>
          <p:cNvPr id="3" name="Picture 2">
            <a:extLst>
              <a:ext uri="{FF2B5EF4-FFF2-40B4-BE49-F238E27FC236}">
                <a16:creationId xmlns:a16="http://schemas.microsoft.com/office/drawing/2014/main" id="{53F58544-8722-4B02-9E7B-EB5B5054DE11}"/>
              </a:ext>
            </a:extLst>
          </p:cNvPr>
          <p:cNvPicPr>
            <a:picLocks noChangeAspect="1"/>
          </p:cNvPicPr>
          <p:nvPr/>
        </p:nvPicPr>
        <p:blipFill>
          <a:blip r:embed="rId3"/>
          <a:stretch>
            <a:fillRect/>
          </a:stretch>
        </p:blipFill>
        <p:spPr>
          <a:xfrm>
            <a:off x="609600" y="2634615"/>
            <a:ext cx="4484914" cy="3285054"/>
          </a:xfrm>
          <a:prstGeom prst="rect">
            <a:avLst/>
          </a:prstGeom>
        </p:spPr>
      </p:pic>
    </p:spTree>
    <p:extLst>
      <p:ext uri="{BB962C8B-B14F-4D97-AF65-F5344CB8AC3E}">
        <p14:creationId xmlns:p14="http://schemas.microsoft.com/office/powerpoint/2010/main" val="9859520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2A1C673-EDCF-3000-E5C8-DC2A716CDF7B}"/>
              </a:ext>
            </a:extLst>
          </p:cNvPr>
          <p:cNvSpPr txBox="1"/>
          <p:nvPr/>
        </p:nvSpPr>
        <p:spPr>
          <a:xfrm>
            <a:off x="511728" y="486561"/>
            <a:ext cx="11417417"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585858"/>
                </a:solidFill>
                <a:effectLst/>
                <a:uLnTx/>
                <a:uFillTx/>
                <a:latin typeface="Arial"/>
                <a:ea typeface="+mn-ea"/>
                <a:cs typeface="+mn-cs"/>
              </a:rPr>
              <a:t>Aims of the session</a:t>
            </a:r>
          </a:p>
        </p:txBody>
      </p:sp>
      <p:sp>
        <p:nvSpPr>
          <p:cNvPr id="3" name="TextBox 2">
            <a:extLst>
              <a:ext uri="{FF2B5EF4-FFF2-40B4-BE49-F238E27FC236}">
                <a16:creationId xmlns:a16="http://schemas.microsoft.com/office/drawing/2014/main" id="{0F8623FA-9509-0D98-358D-316CCB29854C}"/>
              </a:ext>
            </a:extLst>
          </p:cNvPr>
          <p:cNvSpPr txBox="1"/>
          <p:nvPr/>
        </p:nvSpPr>
        <p:spPr>
          <a:xfrm>
            <a:off x="387291" y="1604737"/>
            <a:ext cx="11417417" cy="2554545"/>
          </a:xfrm>
          <a:prstGeom prst="rect">
            <a:avLst/>
          </a:prstGeom>
          <a:noFill/>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srgbClr val="585858"/>
                </a:solidFill>
                <a:effectLst/>
                <a:uLnTx/>
                <a:uFillTx/>
                <a:latin typeface="Arial"/>
                <a:ea typeface="+mn-ea"/>
                <a:cs typeface="+mn-cs"/>
              </a:rPr>
              <a:t>Share with you some of the things </a:t>
            </a:r>
            <a:r>
              <a:rPr kumimoji="0" lang="en-GB" sz="3200" b="0" i="0" u="none" strike="noStrike" kern="1200" cap="none" spc="0" normalizeH="0" baseline="0" noProof="0">
                <a:ln>
                  <a:noFill/>
                </a:ln>
                <a:solidFill>
                  <a:srgbClr val="585858"/>
                </a:solidFill>
                <a:effectLst/>
                <a:uLnTx/>
                <a:uFillTx/>
                <a:latin typeface="Arial"/>
                <a:ea typeface="+mn-ea"/>
                <a:cs typeface="+mn-cs"/>
              </a:rPr>
              <a:t>your child </a:t>
            </a:r>
            <a:r>
              <a:rPr kumimoji="0" lang="en-GB" sz="3200" b="0" i="0" u="none" strike="noStrike" kern="1200" cap="none" spc="0" normalizeH="0" baseline="0" noProof="0" dirty="0">
                <a:ln>
                  <a:noFill/>
                </a:ln>
                <a:solidFill>
                  <a:srgbClr val="585858"/>
                </a:solidFill>
                <a:effectLst/>
                <a:uLnTx/>
                <a:uFillTx/>
                <a:latin typeface="Arial"/>
                <a:ea typeface="+mn-ea"/>
                <a:cs typeface="+mn-cs"/>
              </a:rPr>
              <a:t>will be learning in school</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srgbClr val="585858"/>
                </a:solidFill>
                <a:effectLst/>
                <a:uLnTx/>
                <a:uFillTx/>
                <a:latin typeface="Arial"/>
                <a:ea typeface="+mn-ea"/>
                <a:cs typeface="+mn-cs"/>
              </a:rPr>
              <a:t>Improve your confidence in helping your child with maths</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srgbClr val="585858"/>
                </a:solidFill>
                <a:effectLst/>
                <a:uLnTx/>
                <a:uFillTx/>
                <a:latin typeface="Arial"/>
                <a:ea typeface="+mn-ea"/>
                <a:cs typeface="+mn-cs"/>
              </a:rPr>
              <a:t>Create some games and activities for use at home</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srgbClr val="585858"/>
                </a:solidFill>
                <a:effectLst/>
                <a:uLnTx/>
                <a:uFillTx/>
                <a:latin typeface="Arial"/>
                <a:ea typeface="+mn-ea"/>
                <a:cs typeface="+mn-cs"/>
              </a:rPr>
              <a:t>Share with you the home learning activities</a:t>
            </a:r>
          </a:p>
        </p:txBody>
      </p:sp>
    </p:spTree>
    <p:extLst>
      <p:ext uri="{BB962C8B-B14F-4D97-AF65-F5344CB8AC3E}">
        <p14:creationId xmlns:p14="http://schemas.microsoft.com/office/powerpoint/2010/main" val="3533797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B1CF6F-BA3D-C7A5-DC88-7F3B6D73C721}"/>
              </a:ext>
            </a:extLst>
          </p:cNvPr>
          <p:cNvSpPr>
            <a:spLocks noGrp="1"/>
          </p:cNvSpPr>
          <p:nvPr>
            <p:ph type="title"/>
          </p:nvPr>
        </p:nvSpPr>
        <p:spPr>
          <a:xfrm>
            <a:off x="659038" y="1124257"/>
            <a:ext cx="10972800" cy="1059473"/>
          </a:xfrm>
        </p:spPr>
        <p:txBody>
          <a:bodyPr>
            <a:normAutofit/>
          </a:bodyPr>
          <a:lstStyle/>
          <a:p>
            <a:r>
              <a:rPr lang="en-GB" b="0" dirty="0"/>
              <a:t>Resources you should find in your pack:</a:t>
            </a:r>
          </a:p>
        </p:txBody>
      </p:sp>
      <p:sp>
        <p:nvSpPr>
          <p:cNvPr id="3" name="TextBox 2">
            <a:extLst>
              <a:ext uri="{FF2B5EF4-FFF2-40B4-BE49-F238E27FC236}">
                <a16:creationId xmlns:a16="http://schemas.microsoft.com/office/drawing/2014/main" id="{F99C2952-B954-D531-53D9-EC3071BF3C87}"/>
              </a:ext>
            </a:extLst>
          </p:cNvPr>
          <p:cNvSpPr txBox="1"/>
          <p:nvPr/>
        </p:nvSpPr>
        <p:spPr>
          <a:xfrm>
            <a:off x="1011734" y="2053102"/>
            <a:ext cx="10873924" cy="3046988"/>
          </a:xfrm>
          <a:prstGeom prst="rect">
            <a:avLst/>
          </a:prstGeom>
          <a:noFill/>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3200" dirty="0">
                <a:solidFill>
                  <a:srgbClr val="585858"/>
                </a:solidFill>
                <a:latin typeface="Arial"/>
              </a:rPr>
              <a:t>14</a:t>
            </a:r>
            <a:r>
              <a:rPr kumimoji="0" lang="en-GB" sz="3200" b="0" i="0" u="none" strike="noStrike" kern="1200" cap="none" spc="0" normalizeH="0" baseline="0" noProof="0" dirty="0">
                <a:ln>
                  <a:noFill/>
                </a:ln>
                <a:solidFill>
                  <a:srgbClr val="585858"/>
                </a:solidFill>
                <a:effectLst/>
                <a:uLnTx/>
                <a:uFillTx/>
                <a:latin typeface="Arial"/>
                <a:ea typeface="+mn-ea"/>
                <a:cs typeface="+mn-cs"/>
              </a:rPr>
              <a:t> double-sided counters</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srgbClr val="585858"/>
                </a:solidFill>
                <a:effectLst/>
                <a:uLnTx/>
                <a:uFillTx/>
                <a:latin typeface="Arial"/>
                <a:ea typeface="+mn-ea"/>
                <a:cs typeface="+mn-cs"/>
              </a:rPr>
              <a:t>Homework Diary</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3200" dirty="0">
                <a:solidFill>
                  <a:srgbClr val="585858"/>
                </a:solidFill>
                <a:latin typeface="Arial"/>
              </a:rPr>
              <a:t>Week 1 activity sheet</a:t>
            </a:r>
            <a:endParaRPr kumimoji="0" lang="en-GB" sz="3200" b="0" i="0" u="none" strike="noStrike" kern="1200" cap="none" spc="0" normalizeH="0" baseline="0" noProof="0" dirty="0">
              <a:ln>
                <a:noFill/>
              </a:ln>
              <a:solidFill>
                <a:srgbClr val="585858"/>
              </a:solidFill>
              <a:effectLst/>
              <a:uLnTx/>
              <a:uFillTx/>
              <a:latin typeface="Arial"/>
              <a:ea typeface="+mn-ea"/>
              <a:cs typeface="+mn-cs"/>
            </a:endParaRPr>
          </a:p>
          <a:p>
            <a:pPr marL="457200" indent="-457200">
              <a:buFont typeface="Arial" panose="020B0604020202020204" pitchFamily="34" charset="0"/>
              <a:buChar char="•"/>
            </a:pPr>
            <a:r>
              <a:rPr lang="en-GB" sz="3200" dirty="0"/>
              <a:t>2 dice frames </a:t>
            </a:r>
          </a:p>
          <a:p>
            <a:pPr marL="457200" indent="-457200">
              <a:buFont typeface="Arial" panose="020B0604020202020204" pitchFamily="34" charset="0"/>
              <a:buChar char="•"/>
            </a:pPr>
            <a:r>
              <a:rPr lang="en-GB" sz="3200" dirty="0"/>
              <a:t>The digit cards for 6</a:t>
            </a:r>
          </a:p>
          <a:p>
            <a:pPr marL="457200" indent="-457200">
              <a:buFont typeface="Arial" panose="020B0604020202020204" pitchFamily="34" charset="0"/>
              <a:buChar char="•"/>
            </a:pPr>
            <a:r>
              <a:rPr lang="en-GB" sz="3200" dirty="0"/>
              <a:t>You will also need an egg box for 6 eggs</a:t>
            </a:r>
          </a:p>
        </p:txBody>
      </p:sp>
      <p:sp>
        <p:nvSpPr>
          <p:cNvPr id="4" name="Title 1">
            <a:extLst>
              <a:ext uri="{FF2B5EF4-FFF2-40B4-BE49-F238E27FC236}">
                <a16:creationId xmlns:a16="http://schemas.microsoft.com/office/drawing/2014/main" id="{56C1DD2F-641F-A750-67BD-6B7F84295715}"/>
              </a:ext>
            </a:extLst>
          </p:cNvPr>
          <p:cNvSpPr txBox="1">
            <a:spLocks/>
          </p:cNvSpPr>
          <p:nvPr/>
        </p:nvSpPr>
        <p:spPr>
          <a:xfrm>
            <a:off x="699911" y="267142"/>
            <a:ext cx="10972800" cy="1059473"/>
          </a:xfrm>
          <a:prstGeom prst="rect">
            <a:avLst/>
          </a:prstGeom>
        </p:spPr>
        <p:txBody>
          <a:bodyPr vert="horz" lIns="91440" tIns="45720" rIns="91440" bIns="45720" rtlCol="0" anchor="t">
            <a:normAutofit fontScale="97500"/>
          </a:bodyPr>
          <a:lstStyle>
            <a:lvl1pPr algn="l" defTabSz="914400" rtl="0" eaLnBrk="1" latinLnBrk="0" hangingPunct="1">
              <a:lnSpc>
                <a:spcPct val="90000"/>
              </a:lnSpc>
              <a:spcBef>
                <a:spcPct val="0"/>
              </a:spcBef>
              <a:buNone/>
              <a:defRPr sz="3600" b="1" kern="1200">
                <a:solidFill>
                  <a:srgbClr val="585858"/>
                </a:solidFill>
                <a:latin typeface="Arial" panose="020B0604020202020204" pitchFamily="34" charset="0"/>
                <a:ea typeface="+mj-ea"/>
                <a:cs typeface="Arial"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3600" b="1" i="0" u="none" strike="noStrike" kern="1200" cap="none" spc="0" normalizeH="0" baseline="0" noProof="0" dirty="0">
                <a:ln>
                  <a:noFill/>
                </a:ln>
                <a:solidFill>
                  <a:srgbClr val="585858"/>
                </a:solidFill>
                <a:effectLst/>
                <a:uLnTx/>
                <a:uFillTx/>
                <a:latin typeface="Arial" panose="020B0604020202020204" pitchFamily="34" charset="0"/>
                <a:ea typeface="+mj-ea"/>
                <a:cs typeface="Arial" panose="020B0604020202020204" pitchFamily="34" charset="0"/>
              </a:rPr>
              <a:t>Year 1</a:t>
            </a:r>
            <a:endParaRPr kumimoji="0" lang="en-GB" sz="1600" b="1" i="0" u="none" strike="noStrike" kern="1200" cap="none" spc="0" normalizeH="0" baseline="0" noProof="0" dirty="0">
              <a:ln>
                <a:noFill/>
              </a:ln>
              <a:solidFill>
                <a:srgbClr val="585858"/>
              </a:solidFill>
              <a:effectLst/>
              <a:uLnTx/>
              <a:uFillTx/>
              <a:latin typeface="Arial" panose="020B0604020202020204" pitchFamily="34" charset="0"/>
              <a:ea typeface="+mj-ea"/>
              <a:cs typeface="Arial" panose="020B0604020202020204" pitchFamily="34"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600" b="1" i="0" u="none" strike="noStrike" kern="1200" cap="none" spc="0" normalizeH="0" baseline="0" noProof="0" dirty="0">
              <a:ln>
                <a:noFill/>
              </a:ln>
              <a:solidFill>
                <a:srgbClr val="585858"/>
              </a:solidFill>
              <a:effectLst/>
              <a:uLnTx/>
              <a:uFillTx/>
              <a:latin typeface="Arial" panose="020B0604020202020204" pitchFamily="34" charset="0"/>
              <a:ea typeface="+mj-ea"/>
              <a:cs typeface="Arial" panose="020B0604020202020204" pitchFamily="34"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600" b="1" i="0" u="none" strike="noStrike" kern="1200" cap="none" spc="0" normalizeH="0" baseline="0" noProof="0" dirty="0">
              <a:ln>
                <a:noFill/>
              </a:ln>
              <a:solidFill>
                <a:srgbClr val="585858"/>
              </a:solidFill>
              <a:effectLst/>
              <a:uLnTx/>
              <a:uFillTx/>
              <a:latin typeface="Arial" panose="020B0604020202020204" pitchFamily="34" charset="0"/>
              <a:ea typeface="+mj-ea"/>
              <a:cs typeface="Arial" panose="020B0604020202020204" pitchFamily="34" charset="0"/>
            </a:endParaRPr>
          </a:p>
        </p:txBody>
      </p:sp>
    </p:spTree>
    <p:extLst>
      <p:ext uri="{BB962C8B-B14F-4D97-AF65-F5344CB8AC3E}">
        <p14:creationId xmlns:p14="http://schemas.microsoft.com/office/powerpoint/2010/main" val="7153034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2A1C673-EDCF-3000-E5C8-DC2A716CDF7B}"/>
              </a:ext>
            </a:extLst>
          </p:cNvPr>
          <p:cNvSpPr txBox="1"/>
          <p:nvPr/>
        </p:nvSpPr>
        <p:spPr>
          <a:xfrm>
            <a:off x="511728" y="486561"/>
            <a:ext cx="11417417"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585858"/>
                </a:solidFill>
                <a:effectLst/>
                <a:uLnTx/>
                <a:uFillTx/>
                <a:latin typeface="Arial"/>
                <a:ea typeface="+mn-ea"/>
                <a:cs typeface="+mn-cs"/>
              </a:rPr>
              <a:t>Aims of the session</a:t>
            </a:r>
          </a:p>
        </p:txBody>
      </p:sp>
      <p:sp>
        <p:nvSpPr>
          <p:cNvPr id="3" name="TextBox 2">
            <a:extLst>
              <a:ext uri="{FF2B5EF4-FFF2-40B4-BE49-F238E27FC236}">
                <a16:creationId xmlns:a16="http://schemas.microsoft.com/office/drawing/2014/main" id="{0F8623FA-9509-0D98-358D-316CCB29854C}"/>
              </a:ext>
            </a:extLst>
          </p:cNvPr>
          <p:cNvSpPr txBox="1"/>
          <p:nvPr/>
        </p:nvSpPr>
        <p:spPr>
          <a:xfrm>
            <a:off x="387291" y="1604737"/>
            <a:ext cx="11417417" cy="2554545"/>
          </a:xfrm>
          <a:prstGeom prst="rect">
            <a:avLst/>
          </a:prstGeom>
          <a:noFill/>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srgbClr val="585858"/>
                </a:solidFill>
                <a:effectLst/>
                <a:uLnTx/>
                <a:uFillTx/>
                <a:latin typeface="Arial"/>
                <a:ea typeface="+mn-ea"/>
                <a:cs typeface="+mn-cs"/>
              </a:rPr>
              <a:t>Share with you some of the things your child will be learning in school</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srgbClr val="585858"/>
                </a:solidFill>
                <a:effectLst/>
                <a:uLnTx/>
                <a:uFillTx/>
                <a:latin typeface="Arial"/>
                <a:ea typeface="+mn-ea"/>
                <a:cs typeface="+mn-cs"/>
              </a:rPr>
              <a:t>Improve your confidence in helping your child with maths</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srgbClr val="585858"/>
                </a:solidFill>
                <a:effectLst/>
                <a:uLnTx/>
                <a:uFillTx/>
                <a:latin typeface="Arial"/>
                <a:ea typeface="+mn-ea"/>
                <a:cs typeface="+mn-cs"/>
              </a:rPr>
              <a:t>Create some games and activities for use at home</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srgbClr val="585858"/>
                </a:solidFill>
                <a:effectLst/>
                <a:uLnTx/>
                <a:uFillTx/>
                <a:latin typeface="Arial"/>
                <a:ea typeface="+mn-ea"/>
                <a:cs typeface="+mn-cs"/>
              </a:rPr>
              <a:t>Share with you the home learning activities</a:t>
            </a:r>
          </a:p>
        </p:txBody>
      </p:sp>
    </p:spTree>
    <p:extLst>
      <p:ext uri="{BB962C8B-B14F-4D97-AF65-F5344CB8AC3E}">
        <p14:creationId xmlns:p14="http://schemas.microsoft.com/office/powerpoint/2010/main" val="30580492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7221EC-1583-B4AA-0C2A-5E3DED568169}"/>
              </a:ext>
            </a:extLst>
          </p:cNvPr>
          <p:cNvSpPr>
            <a:spLocks noGrp="1"/>
          </p:cNvSpPr>
          <p:nvPr>
            <p:ph type="title"/>
          </p:nvPr>
        </p:nvSpPr>
        <p:spPr>
          <a:xfrm>
            <a:off x="772887" y="350626"/>
            <a:ext cx="10972800" cy="982117"/>
          </a:xfrm>
        </p:spPr>
        <p:txBody>
          <a:bodyPr/>
          <a:lstStyle/>
          <a:p>
            <a:r>
              <a:rPr lang="en-GB" dirty="0"/>
              <a:t>Why engage you in your child’s learning?</a:t>
            </a:r>
          </a:p>
        </p:txBody>
      </p:sp>
      <p:sp>
        <p:nvSpPr>
          <p:cNvPr id="3" name="Text Box 3">
            <a:extLst>
              <a:ext uri="{FF2B5EF4-FFF2-40B4-BE49-F238E27FC236}">
                <a16:creationId xmlns:a16="http://schemas.microsoft.com/office/drawing/2014/main" id="{74B6901C-ACD9-7FE7-6296-E6B4B2EB978E}"/>
              </a:ext>
            </a:extLst>
          </p:cNvPr>
          <p:cNvSpPr txBox="1">
            <a:spLocks noChangeArrowheads="1"/>
          </p:cNvSpPr>
          <p:nvPr/>
        </p:nvSpPr>
        <p:spPr bwMode="auto">
          <a:xfrm>
            <a:off x="772887" y="1215873"/>
            <a:ext cx="10269874"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GB" altLang="en-US" sz="3200" b="0" i="0"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Research evidence suggests that </a:t>
            </a:r>
            <a:r>
              <a:rPr kumimoji="0" lang="en-GB" altLang="en-US" sz="3200" b="0" i="0" u="none" strike="noStrike" kern="1200" cap="none" spc="0" normalizeH="0" baseline="0" noProof="0" dirty="0">
                <a:ln>
                  <a:noFill/>
                </a:ln>
                <a:solidFill>
                  <a:srgbClr val="FF0000"/>
                </a:solidFill>
                <a:effectLst/>
                <a:uLnTx/>
                <a:uFillTx/>
                <a:latin typeface="Arial" panose="020B0604020202020204" pitchFamily="34" charset="0"/>
                <a:ea typeface="+mn-ea"/>
                <a:cs typeface="Arial" panose="020B0604020202020204" pitchFamily="34" charset="0"/>
              </a:rPr>
              <a:t>when parents are engaged in their children’s learning, outcomes for children can be improved.</a:t>
            </a:r>
          </a:p>
          <a:p>
            <a:pPr marL="0" marR="0" lvl="0" indent="0" algn="l" defTabSz="914400" rtl="0" eaLnBrk="1" fontAlgn="auto" latinLnBrk="0" hangingPunct="1">
              <a:lnSpc>
                <a:spcPct val="100000"/>
              </a:lnSpc>
              <a:spcBef>
                <a:spcPct val="50000"/>
              </a:spcBef>
              <a:spcAft>
                <a:spcPts val="0"/>
              </a:spcAft>
              <a:buClrTx/>
              <a:buSzTx/>
              <a:buFontTx/>
              <a:buNone/>
              <a:tabLst/>
              <a:defRPr/>
            </a:pPr>
            <a:r>
              <a:rPr lang="en-GB" altLang="en-US" dirty="0">
                <a:solidFill>
                  <a:srgbClr val="585858"/>
                </a:solidFill>
              </a:rPr>
              <a:t>R</a:t>
            </a:r>
            <a:r>
              <a:rPr kumimoji="0" lang="en-GB" altLang="en-US" sz="3200" b="0" i="0" u="none" strike="noStrike" kern="1200" cap="none" spc="0" normalizeH="0" baseline="0" noProof="0" dirty="0" err="1">
                <a:ln>
                  <a:noFill/>
                </a:ln>
                <a:solidFill>
                  <a:srgbClr val="585858"/>
                </a:solidFill>
                <a:effectLst/>
                <a:uLnTx/>
                <a:uFillTx/>
                <a:latin typeface="Arial" panose="020B0604020202020204" pitchFamily="34" charset="0"/>
                <a:ea typeface="+mn-ea"/>
                <a:cs typeface="Arial" panose="020B0604020202020204" pitchFamily="34" charset="0"/>
              </a:rPr>
              <a:t>esearch</a:t>
            </a:r>
            <a:r>
              <a:rPr kumimoji="0" lang="en-GB" altLang="en-US" sz="3200" b="0" i="0"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 also highlights the fact that parents feel they need more support to understand the current curriculum content and how they can support their child with their learning at home.</a:t>
            </a:r>
          </a:p>
        </p:txBody>
      </p:sp>
      <p:sp>
        <p:nvSpPr>
          <p:cNvPr id="10" name="TextBox 9">
            <a:extLst>
              <a:ext uri="{FF2B5EF4-FFF2-40B4-BE49-F238E27FC236}">
                <a16:creationId xmlns:a16="http://schemas.microsoft.com/office/drawing/2014/main" id="{E0C48560-7A8C-C65E-881A-EB8F873FB1F9}"/>
              </a:ext>
            </a:extLst>
          </p:cNvPr>
          <p:cNvSpPr txBox="1"/>
          <p:nvPr/>
        </p:nvSpPr>
        <p:spPr>
          <a:xfrm>
            <a:off x="685800" y="5273668"/>
            <a:ext cx="10972799"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err="1">
                <a:ln>
                  <a:noFill/>
                </a:ln>
                <a:solidFill>
                  <a:schemeClr val="accent4">
                    <a:lumMod val="65000"/>
                    <a:lumOff val="35000"/>
                  </a:schemeClr>
                </a:solidFill>
                <a:effectLst/>
                <a:uLnTx/>
                <a:uFillTx/>
                <a:latin typeface="Arial" panose="020B0604020202020204" pitchFamily="34" charset="0"/>
                <a:ea typeface="+mn-ea"/>
                <a:cs typeface="Arial" panose="020B0604020202020204" pitchFamily="34" charset="0"/>
              </a:rPr>
              <a:t>Desforges</a:t>
            </a:r>
            <a:r>
              <a:rPr kumimoji="0" lang="en-US" sz="1800" b="0" i="0" u="none" strike="noStrike" kern="1200" cap="none" spc="0" normalizeH="0" baseline="0" noProof="0" dirty="0">
                <a:ln>
                  <a:noFill/>
                </a:ln>
                <a:solidFill>
                  <a:schemeClr val="accent4">
                    <a:lumMod val="65000"/>
                    <a:lumOff val="35000"/>
                  </a:schemeClr>
                </a:solidFill>
                <a:effectLst/>
                <a:uLnTx/>
                <a:uFillTx/>
                <a:latin typeface="Arial" panose="020B0604020202020204" pitchFamily="34" charset="0"/>
                <a:ea typeface="+mn-ea"/>
                <a:cs typeface="Arial" panose="020B0604020202020204" pitchFamily="34" charset="0"/>
              </a:rPr>
              <a:t>, C. and </a:t>
            </a:r>
            <a:r>
              <a:rPr kumimoji="0" lang="en-US" sz="1800" b="0" i="0" u="none" strike="noStrike" kern="1200" cap="none" spc="0" normalizeH="0" baseline="0" noProof="0" dirty="0" err="1">
                <a:ln>
                  <a:noFill/>
                </a:ln>
                <a:solidFill>
                  <a:schemeClr val="accent4">
                    <a:lumMod val="65000"/>
                    <a:lumOff val="35000"/>
                  </a:schemeClr>
                </a:solidFill>
                <a:effectLst/>
                <a:uLnTx/>
                <a:uFillTx/>
                <a:latin typeface="Arial" panose="020B0604020202020204" pitchFamily="34" charset="0"/>
                <a:ea typeface="+mn-ea"/>
                <a:cs typeface="Arial" panose="020B0604020202020204" pitchFamily="34" charset="0"/>
              </a:rPr>
              <a:t>Abouchaar</a:t>
            </a:r>
            <a:r>
              <a:rPr kumimoji="0" lang="en-US" sz="1800" b="0" i="0" u="none" strike="noStrike" kern="1200" cap="none" spc="0" normalizeH="0" baseline="0" noProof="0" dirty="0">
                <a:ln>
                  <a:noFill/>
                </a:ln>
                <a:solidFill>
                  <a:schemeClr val="accent4">
                    <a:lumMod val="65000"/>
                    <a:lumOff val="35000"/>
                  </a:schemeClr>
                </a:solidFill>
                <a:effectLst/>
                <a:uLnTx/>
                <a:uFillTx/>
                <a:latin typeface="Arial" panose="020B0604020202020204" pitchFamily="34" charset="0"/>
                <a:ea typeface="+mn-ea"/>
                <a:cs typeface="Arial" panose="020B0604020202020204" pitchFamily="34" charset="0"/>
              </a:rPr>
              <a:t>, A. (2003); </a:t>
            </a:r>
            <a:r>
              <a:rPr kumimoji="0" lang="en-GB" sz="1800" b="0" i="0" u="none" strike="noStrike" kern="1200" cap="none" spc="0" normalizeH="0" baseline="0" noProof="0" dirty="0">
                <a:ln>
                  <a:noFill/>
                </a:ln>
                <a:solidFill>
                  <a:schemeClr val="accent4">
                    <a:lumMod val="65000"/>
                    <a:lumOff val="35000"/>
                  </a:schemeClr>
                </a:solidFill>
                <a:effectLst/>
                <a:uLnTx/>
                <a:uFillTx/>
                <a:latin typeface="Arial"/>
                <a:ea typeface="+mn-ea"/>
                <a:cs typeface="+mn-cs"/>
              </a:rPr>
              <a:t>Goodall, J. and </a:t>
            </a:r>
            <a:r>
              <a:rPr kumimoji="0" lang="en-GB" sz="1800" b="0" i="0" u="none" strike="noStrike" kern="1200" cap="none" spc="0" normalizeH="0" baseline="0" noProof="0" dirty="0" err="1">
                <a:ln>
                  <a:noFill/>
                </a:ln>
                <a:solidFill>
                  <a:schemeClr val="accent4">
                    <a:lumMod val="65000"/>
                    <a:lumOff val="35000"/>
                  </a:schemeClr>
                </a:solidFill>
                <a:effectLst/>
                <a:uLnTx/>
                <a:uFillTx/>
                <a:latin typeface="Arial"/>
                <a:ea typeface="+mn-ea"/>
                <a:cs typeface="+mn-cs"/>
              </a:rPr>
              <a:t>Vorhaus</a:t>
            </a:r>
            <a:r>
              <a:rPr kumimoji="0" lang="en-GB" sz="1800" b="0" i="0" u="none" strike="noStrike" kern="1200" cap="none" spc="0" normalizeH="0" baseline="0" noProof="0" dirty="0">
                <a:ln>
                  <a:noFill/>
                </a:ln>
                <a:solidFill>
                  <a:schemeClr val="accent4">
                    <a:lumMod val="65000"/>
                    <a:lumOff val="35000"/>
                  </a:schemeClr>
                </a:solidFill>
                <a:effectLst/>
                <a:uLnTx/>
                <a:uFillTx/>
                <a:latin typeface="Arial"/>
                <a:ea typeface="+mn-ea"/>
                <a:cs typeface="+mn-cs"/>
              </a:rPr>
              <a:t>, J. (2011);</a:t>
            </a:r>
            <a:endParaRPr kumimoji="0" lang="en-US" sz="1800" b="1" i="0" u="none" strike="noStrike" kern="1200" cap="none" spc="0" normalizeH="0" baseline="0" noProof="0" dirty="0">
              <a:ln>
                <a:noFill/>
              </a:ln>
              <a:solidFill>
                <a:schemeClr val="accent4">
                  <a:lumMod val="65000"/>
                  <a:lumOff val="35000"/>
                </a:schemeClr>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chemeClr val="accent4">
                    <a:lumMod val="65000"/>
                    <a:lumOff val="35000"/>
                  </a:schemeClr>
                </a:solidFill>
                <a:effectLst/>
                <a:uLnTx/>
                <a:uFillTx/>
                <a:latin typeface="Arial" panose="020B0604020202020204" pitchFamily="34" charset="0"/>
                <a:ea typeface="+mn-ea"/>
                <a:cs typeface="Arial" panose="020B0604020202020204" pitchFamily="34" charset="0"/>
              </a:rPr>
              <a:t>The Education Endowment Foundation (2019); </a:t>
            </a:r>
            <a:r>
              <a:rPr kumimoji="0" lang="en-US" sz="1800" b="0" i="0" u="none" strike="noStrike" kern="1200" cap="none" spc="0" normalizeH="0" baseline="0" noProof="0" dirty="0" err="1">
                <a:ln>
                  <a:noFill/>
                </a:ln>
                <a:solidFill>
                  <a:schemeClr val="accent4">
                    <a:lumMod val="65000"/>
                    <a:lumOff val="35000"/>
                  </a:schemeClr>
                </a:solidFill>
                <a:effectLst/>
                <a:uLnTx/>
                <a:uFillTx/>
                <a:latin typeface="Arial" panose="020B0604020202020204" pitchFamily="34" charset="0"/>
                <a:ea typeface="+mn-ea"/>
                <a:cs typeface="Arial" panose="020B0604020202020204" pitchFamily="34" charset="0"/>
              </a:rPr>
              <a:t>Sarjeant</a:t>
            </a:r>
            <a:r>
              <a:rPr kumimoji="0" lang="en-US" sz="1800" b="0" i="0" u="none" strike="noStrike" kern="1200" cap="none" spc="0" normalizeH="0" baseline="0" noProof="0" dirty="0">
                <a:ln>
                  <a:noFill/>
                </a:ln>
                <a:solidFill>
                  <a:schemeClr val="accent4">
                    <a:lumMod val="65000"/>
                    <a:lumOff val="35000"/>
                  </a:schemeClr>
                </a:solidFill>
                <a:effectLst/>
                <a:uLnTx/>
                <a:uFillTx/>
                <a:latin typeface="Arial" panose="020B0604020202020204" pitchFamily="34" charset="0"/>
                <a:ea typeface="+mn-ea"/>
                <a:cs typeface="Arial" panose="020B0604020202020204" pitchFamily="34" charset="0"/>
              </a:rPr>
              <a:t>, S. (2021)</a:t>
            </a:r>
            <a:endParaRPr kumimoji="0" lang="en-GB" sz="1800" b="0" i="0" u="none" strike="noStrike" kern="1200" cap="none" spc="0" normalizeH="0" baseline="0" noProof="0" dirty="0">
              <a:ln>
                <a:noFill/>
              </a:ln>
              <a:solidFill>
                <a:schemeClr val="accent4">
                  <a:lumMod val="65000"/>
                  <a:lumOff val="35000"/>
                </a:schemeClr>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370695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3">
            <a:extLst>
              <a:ext uri="{FF2B5EF4-FFF2-40B4-BE49-F238E27FC236}">
                <a16:creationId xmlns:a16="http://schemas.microsoft.com/office/drawing/2014/main" id="{6D8C57CE-674E-18F9-F5CD-595ED3F2BE3E}"/>
              </a:ext>
            </a:extLst>
          </p:cNvPr>
          <p:cNvSpPr txBox="1">
            <a:spLocks noChangeArrowheads="1"/>
          </p:cNvSpPr>
          <p:nvPr/>
        </p:nvSpPr>
        <p:spPr bwMode="auto">
          <a:xfrm>
            <a:off x="730266" y="972686"/>
            <a:ext cx="10292868" cy="1631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3200" b="0" i="0" u="none" strike="noStrike" kern="1200" cap="none" spc="0" normalizeH="0" baseline="0" noProof="0" dirty="0">
                <a:ln>
                  <a:noFill/>
                </a:ln>
                <a:solidFill>
                  <a:srgbClr val="585858"/>
                </a:solidFill>
                <a:effectLst/>
                <a:uLnTx/>
                <a:uFillTx/>
                <a:latin typeface="Arial"/>
                <a:ea typeface="+mn-ea"/>
                <a:cs typeface="Arial" panose="020B0604020202020204" pitchFamily="34" charset="0"/>
              </a:rPr>
              <a:t>69% of parents do not help children with their homework because… </a:t>
            </a:r>
          </a:p>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GB" altLang="en-US" sz="3600" b="0" i="0" u="none" strike="noStrike" kern="1200" cap="none" spc="0" normalizeH="0" baseline="0" noProof="0" dirty="0">
              <a:ln>
                <a:noFill/>
              </a:ln>
              <a:solidFill>
                <a:srgbClr val="585858"/>
              </a:solidFill>
              <a:effectLst/>
              <a:uLnTx/>
              <a:uFillTx/>
              <a:latin typeface="Arial Rounded MT Bold" panose="020F0704030504030204" pitchFamily="34" charset="0"/>
              <a:ea typeface="+mn-ea"/>
              <a:cs typeface="Arial" panose="020B0604020202020204" pitchFamily="34" charset="0"/>
            </a:endParaRPr>
          </a:p>
        </p:txBody>
      </p:sp>
      <p:sp>
        <p:nvSpPr>
          <p:cNvPr id="4" name="Text Box 5">
            <a:extLst>
              <a:ext uri="{FF2B5EF4-FFF2-40B4-BE49-F238E27FC236}">
                <a16:creationId xmlns:a16="http://schemas.microsoft.com/office/drawing/2014/main" id="{4B89CC86-C810-5793-9A5D-75C0C525F1B3}"/>
              </a:ext>
            </a:extLst>
          </p:cNvPr>
          <p:cNvSpPr txBox="1">
            <a:spLocks noChangeArrowheads="1"/>
          </p:cNvSpPr>
          <p:nvPr/>
        </p:nvSpPr>
        <p:spPr bwMode="auto">
          <a:xfrm>
            <a:off x="730266" y="383724"/>
            <a:ext cx="83534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GB" altLang="en-US" sz="2400" b="0" i="0"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BBC News Report 2006</a:t>
            </a:r>
          </a:p>
        </p:txBody>
      </p:sp>
      <p:sp>
        <p:nvSpPr>
          <p:cNvPr id="6" name="Rectangle 2">
            <a:extLst>
              <a:ext uri="{FF2B5EF4-FFF2-40B4-BE49-F238E27FC236}">
                <a16:creationId xmlns:a16="http://schemas.microsoft.com/office/drawing/2014/main" id="{2828C8CE-1AF4-3EF6-4E00-F322E1FCD6C8}"/>
              </a:ext>
            </a:extLst>
          </p:cNvPr>
          <p:cNvSpPr>
            <a:spLocks noChangeArrowheads="1"/>
          </p:cNvSpPr>
          <p:nvPr/>
        </p:nvSpPr>
        <p:spPr bwMode="auto">
          <a:xfrm>
            <a:off x="874729" y="2118752"/>
            <a:ext cx="10148405" cy="1871662"/>
          </a:xfrm>
          <a:prstGeom prst="rect">
            <a:avLst/>
          </a:prstGeom>
          <a:solidFill>
            <a:srgbClr val="8AB9B9"/>
          </a:solidFill>
          <a:ln w="9525">
            <a:solidFill>
              <a:srgbClr val="000000"/>
            </a:solidFill>
            <a:miter lim="800000"/>
            <a:headEnd/>
            <a:tailEnd/>
          </a:ln>
          <a:effec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7" name="Rectangle 4">
            <a:extLst>
              <a:ext uri="{FF2B5EF4-FFF2-40B4-BE49-F238E27FC236}">
                <a16:creationId xmlns:a16="http://schemas.microsoft.com/office/drawing/2014/main" id="{020284EC-F584-7438-B9C9-082CCCFD3D08}"/>
              </a:ext>
            </a:extLst>
          </p:cNvPr>
          <p:cNvSpPr>
            <a:spLocks noChangeArrowheads="1"/>
          </p:cNvSpPr>
          <p:nvPr/>
        </p:nvSpPr>
        <p:spPr bwMode="auto">
          <a:xfrm>
            <a:off x="1275498" y="2485200"/>
            <a:ext cx="9641003" cy="1077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3200" b="0" i="1" u="none" strike="noStrike" kern="1200" cap="none" spc="0" normalizeH="0" baseline="0" noProof="0" dirty="0">
                <a:ln>
                  <a:noFill/>
                </a:ln>
                <a:solidFill>
                  <a:srgbClr val="000000">
                    <a:lumMod val="65000"/>
                    <a:lumOff val="35000"/>
                  </a:srgbClr>
                </a:solidFill>
                <a:effectLst/>
                <a:uLnTx/>
                <a:uFillTx/>
                <a:latin typeface="Arial"/>
                <a:ea typeface="+mn-ea"/>
                <a:cs typeface="Arial" panose="020B0604020202020204" pitchFamily="34" charset="0"/>
              </a:rPr>
              <a:t>Everything has changed since they were at school and they are not confident in the new methods.</a:t>
            </a:r>
          </a:p>
        </p:txBody>
      </p:sp>
      <p:grpSp>
        <p:nvGrpSpPr>
          <p:cNvPr id="9" name="Group 8">
            <a:extLst>
              <a:ext uri="{FF2B5EF4-FFF2-40B4-BE49-F238E27FC236}">
                <a16:creationId xmlns:a16="http://schemas.microsoft.com/office/drawing/2014/main" id="{99D6D428-96C2-A859-91C9-424841285E59}"/>
              </a:ext>
            </a:extLst>
          </p:cNvPr>
          <p:cNvGrpSpPr/>
          <p:nvPr/>
        </p:nvGrpSpPr>
        <p:grpSpPr>
          <a:xfrm>
            <a:off x="583010" y="4254099"/>
            <a:ext cx="11025977" cy="1996625"/>
            <a:chOff x="583010" y="4477651"/>
            <a:chExt cx="11025977" cy="1996625"/>
          </a:xfrm>
        </p:grpSpPr>
        <p:sp>
          <p:nvSpPr>
            <p:cNvPr id="5" name="Rectangle 6">
              <a:extLst>
                <a:ext uri="{FF2B5EF4-FFF2-40B4-BE49-F238E27FC236}">
                  <a16:creationId xmlns:a16="http://schemas.microsoft.com/office/drawing/2014/main" id="{3E605B55-461D-94EA-381B-70F3738A33D1}"/>
                </a:ext>
              </a:extLst>
            </p:cNvPr>
            <p:cNvSpPr>
              <a:spLocks noChangeArrowheads="1"/>
            </p:cNvSpPr>
            <p:nvPr/>
          </p:nvSpPr>
          <p:spPr bwMode="auto">
            <a:xfrm>
              <a:off x="583010" y="4904616"/>
              <a:ext cx="11025977"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lvl="0">
                <a:spcBef>
                  <a:spcPct val="0"/>
                </a:spcBef>
                <a:buNone/>
                <a:defRPr/>
              </a:pPr>
              <a:r>
                <a:rPr lang="en-GB" dirty="0">
                  <a:solidFill>
                    <a:schemeClr val="bg2">
                      <a:lumMod val="25000"/>
                    </a:schemeClr>
                  </a:solidFill>
                </a:rPr>
                <a:t>Lots of initiatives were introduced, despite this, the situation worsened! By 2010 </a:t>
              </a:r>
              <a:r>
                <a:rPr kumimoji="0" lang="en-US" altLang="en-US" sz="3200" b="0" i="0" u="none" strike="noStrike" kern="1200" cap="none" spc="0" normalizeH="0" baseline="0" noProof="0" dirty="0">
                  <a:ln>
                    <a:noFill/>
                  </a:ln>
                  <a:solidFill>
                    <a:schemeClr val="bg2">
                      <a:lumMod val="25000"/>
                    </a:schemeClr>
                  </a:solidFill>
                  <a:effectLst/>
                  <a:uLnTx/>
                  <a:uFillTx/>
                  <a:latin typeface="Arial" panose="020B0604020202020204" pitchFamily="34" charset="0"/>
                  <a:ea typeface="+mn-ea"/>
                  <a:cs typeface="Arial" panose="020B0604020202020204" pitchFamily="34" charset="0"/>
                </a:rPr>
                <a:t>82% of parents feel unable to help pupils with their homework. </a:t>
              </a:r>
            </a:p>
          </p:txBody>
        </p:sp>
        <p:sp>
          <p:nvSpPr>
            <p:cNvPr id="8" name="TextBox 7">
              <a:extLst>
                <a:ext uri="{FF2B5EF4-FFF2-40B4-BE49-F238E27FC236}">
                  <a16:creationId xmlns:a16="http://schemas.microsoft.com/office/drawing/2014/main" id="{1A3DC784-90B3-A4C2-2447-3F0B7EE30340}"/>
                </a:ext>
              </a:extLst>
            </p:cNvPr>
            <p:cNvSpPr txBox="1"/>
            <p:nvPr/>
          </p:nvSpPr>
          <p:spPr>
            <a:xfrm>
              <a:off x="655950" y="4477651"/>
              <a:ext cx="6144984" cy="461665"/>
            </a:xfrm>
            <a:prstGeom prst="rect">
              <a:avLst/>
            </a:prstGeom>
            <a:noFill/>
          </p:spPr>
          <p:txBody>
            <a:bodyPr wrap="square">
              <a:sp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altLang="en-US" sz="2400" b="0" i="0"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BBC News Report 2010</a:t>
              </a:r>
            </a:p>
          </p:txBody>
        </p:sp>
      </p:grpSp>
    </p:spTree>
    <p:extLst>
      <p:ext uri="{BB962C8B-B14F-4D97-AF65-F5344CB8AC3E}">
        <p14:creationId xmlns:p14="http://schemas.microsoft.com/office/powerpoint/2010/main" val="460228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35A7CC7-3C32-954D-E380-C2C29E61FE90}"/>
              </a:ext>
            </a:extLst>
          </p:cNvPr>
          <p:cNvSpPr>
            <a:spLocks noChangeArrowheads="1"/>
          </p:cNvSpPr>
          <p:nvPr/>
        </p:nvSpPr>
        <p:spPr bwMode="auto">
          <a:xfrm>
            <a:off x="676858" y="2898491"/>
            <a:ext cx="8207375"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3600" b="0"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“My dad thinks that the way </a:t>
            </a:r>
            <a:r>
              <a:rPr kumimoji="0" lang="en-GB" altLang="en-US" sz="3600" b="1"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he</a:t>
            </a:r>
            <a:r>
              <a:rPr kumimoji="0" lang="en-GB" altLang="en-US" sz="3600" b="0"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 does maths is easier and better than </a:t>
            </a:r>
            <a:r>
              <a:rPr kumimoji="0" lang="en-GB" altLang="en-US" sz="3600" b="1"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my</a:t>
            </a:r>
            <a:r>
              <a:rPr kumimoji="0" lang="en-GB" altLang="en-US" sz="3600" b="0"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 way but he doesn’t understand my way and his way confuses me.”  </a:t>
            </a:r>
          </a:p>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3600" b="0" i="1"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3600" b="0" i="1"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Pupil – Catford High School</a:t>
            </a:r>
          </a:p>
        </p:txBody>
      </p:sp>
      <p:sp>
        <p:nvSpPr>
          <p:cNvPr id="5" name="Speech Bubble: Oval 4">
            <a:extLst>
              <a:ext uri="{FF2B5EF4-FFF2-40B4-BE49-F238E27FC236}">
                <a16:creationId xmlns:a16="http://schemas.microsoft.com/office/drawing/2014/main" id="{FC862CC8-9889-DEB7-7CAB-09BA7DE4405D}"/>
              </a:ext>
            </a:extLst>
          </p:cNvPr>
          <p:cNvSpPr/>
          <p:nvPr/>
        </p:nvSpPr>
        <p:spPr>
          <a:xfrm>
            <a:off x="9035773" y="2323460"/>
            <a:ext cx="2702653" cy="2038525"/>
          </a:xfrm>
          <a:prstGeom prst="wedgeEllipseCallout">
            <a:avLst>
              <a:gd name="adj1" fmla="val 57872"/>
              <a:gd name="adj2" fmla="val 67347"/>
            </a:avLst>
          </a:prstGeom>
          <a:solidFill>
            <a:srgbClr val="8AB9B9"/>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000000">
                    <a:lumMod val="65000"/>
                    <a:lumOff val="35000"/>
                  </a:srgbClr>
                </a:solidFill>
                <a:effectLst/>
                <a:uLnTx/>
                <a:uFillTx/>
                <a:latin typeface="Arial"/>
                <a:ea typeface="+mn-ea"/>
                <a:cs typeface="+mn-cs"/>
              </a:rPr>
              <a:t>That’s not the way we do it in school!</a:t>
            </a:r>
          </a:p>
        </p:txBody>
      </p:sp>
      <p:sp>
        <p:nvSpPr>
          <p:cNvPr id="6" name="Title 1">
            <a:extLst>
              <a:ext uri="{FF2B5EF4-FFF2-40B4-BE49-F238E27FC236}">
                <a16:creationId xmlns:a16="http://schemas.microsoft.com/office/drawing/2014/main" id="{0A84A452-59FE-933A-C582-6ADC9A929B28}"/>
              </a:ext>
            </a:extLst>
          </p:cNvPr>
          <p:cNvSpPr>
            <a:spLocks noGrp="1"/>
          </p:cNvSpPr>
          <p:nvPr>
            <p:ph type="title"/>
          </p:nvPr>
        </p:nvSpPr>
        <p:spPr>
          <a:xfrm>
            <a:off x="609600" y="194224"/>
            <a:ext cx="10972800" cy="1061677"/>
          </a:xfrm>
        </p:spPr>
        <p:txBody>
          <a:bodyPr>
            <a:normAutofit fontScale="90000"/>
          </a:bodyPr>
          <a:lstStyle/>
          <a:p>
            <a:r>
              <a:rPr lang="en-GB" sz="3600" dirty="0"/>
              <a:t>In the Impact in Learning maths programme, children regularly talked about the clash between the maths learnt in school and what parents were showing them at home.</a:t>
            </a:r>
            <a:br>
              <a:rPr lang="en-GB" sz="3600" dirty="0"/>
            </a:br>
            <a:br>
              <a:rPr lang="en-GB" sz="3600" dirty="0"/>
            </a:br>
            <a:r>
              <a:rPr lang="en-GB" sz="3600" b="1" dirty="0">
                <a:solidFill>
                  <a:schemeClr val="tx1">
                    <a:lumMod val="65000"/>
                    <a:lumOff val="35000"/>
                  </a:schemeClr>
                </a:solidFill>
                <a:latin typeface="Arial" panose="020B0604020202020204" pitchFamily="34" charset="0"/>
                <a:cs typeface="Arial" panose="020B0604020202020204" pitchFamily="34" charset="0"/>
              </a:rPr>
              <a:t>The ‘problem’ with maths</a:t>
            </a:r>
          </a:p>
        </p:txBody>
      </p:sp>
    </p:spTree>
    <p:extLst>
      <p:ext uri="{BB962C8B-B14F-4D97-AF65-F5344CB8AC3E}">
        <p14:creationId xmlns:p14="http://schemas.microsoft.com/office/powerpoint/2010/main" val="3504411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7CEC3DA-640F-89D2-8B7B-56DACB8B3B28}"/>
              </a:ext>
            </a:extLst>
          </p:cNvPr>
          <p:cNvSpPr txBox="1"/>
          <p:nvPr/>
        </p:nvSpPr>
        <p:spPr>
          <a:xfrm>
            <a:off x="304800" y="413764"/>
            <a:ext cx="1203960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000000">
                    <a:lumMod val="65000"/>
                    <a:lumOff val="35000"/>
                  </a:srgbClr>
                </a:solidFill>
                <a:effectLst/>
                <a:uLnTx/>
                <a:uFillTx/>
                <a:latin typeface="Arial"/>
                <a:ea typeface="+mn-ea"/>
                <a:cs typeface="+mn-cs"/>
              </a:rPr>
              <a:t>How does Mastering Number help us to teach maths in school?</a:t>
            </a:r>
          </a:p>
        </p:txBody>
      </p:sp>
      <p:sp>
        <p:nvSpPr>
          <p:cNvPr id="4" name="TextBox 3">
            <a:extLst>
              <a:ext uri="{FF2B5EF4-FFF2-40B4-BE49-F238E27FC236}">
                <a16:creationId xmlns:a16="http://schemas.microsoft.com/office/drawing/2014/main" id="{44BA3677-DBAD-BFB3-CEFE-9D7529C30668}"/>
              </a:ext>
            </a:extLst>
          </p:cNvPr>
          <p:cNvSpPr txBox="1"/>
          <p:nvPr/>
        </p:nvSpPr>
        <p:spPr>
          <a:xfrm>
            <a:off x="573590" y="2284110"/>
            <a:ext cx="11107024"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585858"/>
                </a:solidFill>
                <a:effectLst/>
                <a:uLnTx/>
                <a:uFillTx/>
                <a:latin typeface="Arial"/>
                <a:ea typeface="+mn-ea"/>
                <a:cs typeface="+mn-cs"/>
              </a:rPr>
              <a:t>The Mastering Number Programme in Year 1 will help your child to develop </a:t>
            </a:r>
            <a:r>
              <a:rPr kumimoji="0" lang="en-GB" sz="2800" b="0" i="0" u="none" strike="noStrike" kern="1200" cap="none" spc="0" normalizeH="0" baseline="0" noProof="0" dirty="0">
                <a:ln>
                  <a:noFill/>
                </a:ln>
                <a:solidFill>
                  <a:srgbClr val="000000">
                    <a:lumMod val="65000"/>
                    <a:lumOff val="35000"/>
                  </a:srgbClr>
                </a:solidFill>
                <a:effectLst/>
                <a:uLnTx/>
                <a:uFillTx/>
                <a:latin typeface="Arial"/>
                <a:ea typeface="+mn-ea"/>
                <a:cs typeface="+mn-cs"/>
              </a:rPr>
              <a:t>good</a:t>
            </a:r>
            <a:r>
              <a:rPr kumimoji="0" lang="en-GB" sz="2800" b="1" i="0" u="none" strike="noStrike" kern="1200" cap="none" spc="0" normalizeH="0" baseline="0" noProof="0" dirty="0">
                <a:ln>
                  <a:noFill/>
                </a:ln>
                <a:solidFill>
                  <a:srgbClr val="000000">
                    <a:lumMod val="65000"/>
                    <a:lumOff val="35000"/>
                  </a:srgbClr>
                </a:solidFill>
                <a:effectLst/>
                <a:uLnTx/>
                <a:uFillTx/>
                <a:latin typeface="Arial"/>
                <a:ea typeface="+mn-ea"/>
                <a:cs typeface="+mn-cs"/>
              </a:rPr>
              <a:t> </a:t>
            </a:r>
            <a:r>
              <a:rPr kumimoji="0" lang="en-GB" sz="2800" b="0" i="1" u="none" strike="noStrike" kern="1200" cap="none" spc="0" normalizeH="0" baseline="0" noProof="0" dirty="0">
                <a:ln>
                  <a:noFill/>
                </a:ln>
                <a:solidFill>
                  <a:srgbClr val="FF0000"/>
                </a:solidFill>
                <a:effectLst/>
                <a:uLnTx/>
                <a:uFillTx/>
                <a:latin typeface="Arial"/>
                <a:ea typeface="+mn-ea"/>
                <a:cs typeface="+mn-cs"/>
              </a:rPr>
              <a:t>number sense</a:t>
            </a:r>
            <a:r>
              <a:rPr kumimoji="0" lang="en-GB" sz="2800" b="1" i="0" u="none" strike="noStrike" kern="1200" cap="none" spc="0" normalizeH="0" baseline="0" noProof="0" dirty="0">
                <a:ln>
                  <a:noFill/>
                </a:ln>
                <a:solidFill>
                  <a:srgbClr val="FF0000"/>
                </a:solidFill>
                <a:effectLst/>
                <a:uLnTx/>
                <a:uFillTx/>
                <a:latin typeface="Arial"/>
                <a:ea typeface="+mn-ea"/>
                <a:cs typeface="+mn-cs"/>
              </a:rPr>
              <a:t>.</a:t>
            </a:r>
          </a:p>
        </p:txBody>
      </p:sp>
      <p:sp>
        <p:nvSpPr>
          <p:cNvPr id="2" name="Rectangle 1">
            <a:extLst>
              <a:ext uri="{FF2B5EF4-FFF2-40B4-BE49-F238E27FC236}">
                <a16:creationId xmlns:a16="http://schemas.microsoft.com/office/drawing/2014/main" id="{15208628-8588-4B14-A104-916D692D33C5}"/>
              </a:ext>
            </a:extLst>
          </p:cNvPr>
          <p:cNvSpPr/>
          <p:nvPr/>
        </p:nvSpPr>
        <p:spPr>
          <a:xfrm>
            <a:off x="573590" y="1232684"/>
            <a:ext cx="11044820" cy="954107"/>
          </a:xfrm>
          <a:prstGeom prst="rect">
            <a:avLst/>
          </a:prstGeom>
        </p:spPr>
        <p:txBody>
          <a:bodyPr wrap="square">
            <a:spAutoFit/>
          </a:bodyPr>
          <a:lstStyle/>
          <a:p>
            <a:r>
              <a:rPr lang="en-GB" sz="2800" dirty="0">
                <a:solidFill>
                  <a:schemeClr val="bg2">
                    <a:lumMod val="50000"/>
                  </a:schemeClr>
                </a:solidFill>
                <a:latin typeface="Arial" panose="020B0604020202020204" pitchFamily="34" charset="0"/>
                <a:cs typeface="Arial" panose="020B0604020202020204" pitchFamily="34" charset="0"/>
              </a:rPr>
              <a:t>The MN Programme is a new national programme based on research into what is important in early maths education.</a:t>
            </a:r>
          </a:p>
        </p:txBody>
      </p:sp>
      <p:sp>
        <p:nvSpPr>
          <p:cNvPr id="29" name="TextBox 28">
            <a:extLst>
              <a:ext uri="{FF2B5EF4-FFF2-40B4-BE49-F238E27FC236}">
                <a16:creationId xmlns:a16="http://schemas.microsoft.com/office/drawing/2014/main" id="{E8E0D714-657D-4FF1-AA9E-062A6982FBD8}"/>
              </a:ext>
            </a:extLst>
          </p:cNvPr>
          <p:cNvSpPr txBox="1"/>
          <p:nvPr/>
        </p:nvSpPr>
        <p:spPr>
          <a:xfrm>
            <a:off x="304800" y="5713023"/>
            <a:ext cx="4327671"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585858"/>
                </a:solidFill>
                <a:effectLst/>
                <a:uLnTx/>
                <a:uFillTx/>
                <a:latin typeface="Arial"/>
                <a:ea typeface="+mn-ea"/>
                <a:cs typeface="+mn-cs"/>
              </a:rPr>
              <a:t>Recognising small numbers of objects without having to count them</a:t>
            </a:r>
          </a:p>
        </p:txBody>
      </p:sp>
      <p:sp>
        <p:nvSpPr>
          <p:cNvPr id="30" name="TextBox 29">
            <a:extLst>
              <a:ext uri="{FF2B5EF4-FFF2-40B4-BE49-F238E27FC236}">
                <a16:creationId xmlns:a16="http://schemas.microsoft.com/office/drawing/2014/main" id="{DC4EB3D3-B22D-4936-A704-D3889CEE1412}"/>
              </a:ext>
            </a:extLst>
          </p:cNvPr>
          <p:cNvSpPr txBox="1"/>
          <p:nvPr/>
        </p:nvSpPr>
        <p:spPr>
          <a:xfrm>
            <a:off x="5874439" y="5575439"/>
            <a:ext cx="339173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585858"/>
                </a:solidFill>
                <a:effectLst/>
                <a:uLnTx/>
                <a:uFillTx/>
                <a:latin typeface="Arial"/>
                <a:ea typeface="+mn-ea"/>
                <a:cs typeface="+mn-cs"/>
              </a:rPr>
              <a:t>Know different ways to ‘make’ (compose) a number</a:t>
            </a:r>
          </a:p>
        </p:txBody>
      </p:sp>
      <p:grpSp>
        <p:nvGrpSpPr>
          <p:cNvPr id="31" name="Group 30">
            <a:extLst>
              <a:ext uri="{FF2B5EF4-FFF2-40B4-BE49-F238E27FC236}">
                <a16:creationId xmlns:a16="http://schemas.microsoft.com/office/drawing/2014/main" id="{794D690A-3D73-49D5-9CEF-462417222997}"/>
              </a:ext>
            </a:extLst>
          </p:cNvPr>
          <p:cNvGrpSpPr/>
          <p:nvPr/>
        </p:nvGrpSpPr>
        <p:grpSpPr>
          <a:xfrm>
            <a:off x="5874439" y="4293000"/>
            <a:ext cx="3391737" cy="1114475"/>
            <a:chOff x="6984780" y="3647101"/>
            <a:chExt cx="4304111" cy="1102968"/>
          </a:xfrm>
        </p:grpSpPr>
        <p:grpSp>
          <p:nvGrpSpPr>
            <p:cNvPr id="32" name="Group 31">
              <a:extLst>
                <a:ext uri="{FF2B5EF4-FFF2-40B4-BE49-F238E27FC236}">
                  <a16:creationId xmlns:a16="http://schemas.microsoft.com/office/drawing/2014/main" id="{48A0BDDA-98E7-4EBE-ADB6-633C71F0D96C}"/>
                </a:ext>
              </a:extLst>
            </p:cNvPr>
            <p:cNvGrpSpPr/>
            <p:nvPr/>
          </p:nvGrpSpPr>
          <p:grpSpPr>
            <a:xfrm>
              <a:off x="6984780" y="3647104"/>
              <a:ext cx="2099158" cy="1102965"/>
              <a:chOff x="2824353" y="3211472"/>
              <a:chExt cx="1389314" cy="729990"/>
            </a:xfrm>
          </p:grpSpPr>
          <p:pic>
            <p:nvPicPr>
              <p:cNvPr id="36" name="Picture 35">
                <a:extLst>
                  <a:ext uri="{FF2B5EF4-FFF2-40B4-BE49-F238E27FC236}">
                    <a16:creationId xmlns:a16="http://schemas.microsoft.com/office/drawing/2014/main" id="{F37A8374-9974-4D62-A783-B288D436A57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24353" y="3211472"/>
                <a:ext cx="659647" cy="335435"/>
              </a:xfrm>
              <a:prstGeom prst="rect">
                <a:avLst/>
              </a:prstGeom>
            </p:spPr>
          </p:pic>
          <p:pic>
            <p:nvPicPr>
              <p:cNvPr id="37" name="Picture 36">
                <a:extLst>
                  <a:ext uri="{FF2B5EF4-FFF2-40B4-BE49-F238E27FC236}">
                    <a16:creationId xmlns:a16="http://schemas.microsoft.com/office/drawing/2014/main" id="{B973CAE2-0FE4-4AB8-A524-27FB3B26D61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24353" y="3605615"/>
                <a:ext cx="659647" cy="335435"/>
              </a:xfrm>
              <a:prstGeom prst="rect">
                <a:avLst/>
              </a:prstGeom>
            </p:spPr>
          </p:pic>
          <p:pic>
            <p:nvPicPr>
              <p:cNvPr id="38" name="Picture 37">
                <a:extLst>
                  <a:ext uri="{FF2B5EF4-FFF2-40B4-BE49-F238E27FC236}">
                    <a16:creationId xmlns:a16="http://schemas.microsoft.com/office/drawing/2014/main" id="{305E0F67-930E-417F-8073-53C643A600A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54021" y="3605615"/>
                <a:ext cx="659646" cy="335847"/>
              </a:xfrm>
              <a:prstGeom prst="rect">
                <a:avLst/>
              </a:prstGeom>
            </p:spPr>
          </p:pic>
          <p:pic>
            <p:nvPicPr>
              <p:cNvPr id="39" name="Picture 38">
                <a:extLst>
                  <a:ext uri="{FF2B5EF4-FFF2-40B4-BE49-F238E27FC236}">
                    <a16:creationId xmlns:a16="http://schemas.microsoft.com/office/drawing/2014/main" id="{FD4C2595-E307-4CF3-9F9E-77B53CDC0FF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54020" y="3211472"/>
                <a:ext cx="659647" cy="335435"/>
              </a:xfrm>
              <a:prstGeom prst="rect">
                <a:avLst/>
              </a:prstGeom>
            </p:spPr>
          </p:pic>
        </p:grpSp>
        <p:grpSp>
          <p:nvGrpSpPr>
            <p:cNvPr id="33" name="Group 32">
              <a:extLst>
                <a:ext uri="{FF2B5EF4-FFF2-40B4-BE49-F238E27FC236}">
                  <a16:creationId xmlns:a16="http://schemas.microsoft.com/office/drawing/2014/main" id="{E61B531C-28DA-4792-9084-639A9DF03AA1}"/>
                </a:ext>
              </a:extLst>
            </p:cNvPr>
            <p:cNvGrpSpPr/>
            <p:nvPr/>
          </p:nvGrpSpPr>
          <p:grpSpPr>
            <a:xfrm>
              <a:off x="9189733" y="3647101"/>
              <a:ext cx="2099158" cy="506819"/>
              <a:chOff x="2824353" y="3211472"/>
              <a:chExt cx="1389314" cy="335435"/>
            </a:xfrm>
          </p:grpSpPr>
          <p:pic>
            <p:nvPicPr>
              <p:cNvPr id="34" name="Picture 33">
                <a:extLst>
                  <a:ext uri="{FF2B5EF4-FFF2-40B4-BE49-F238E27FC236}">
                    <a16:creationId xmlns:a16="http://schemas.microsoft.com/office/drawing/2014/main" id="{3C6859FB-689E-454C-9A0E-E46000765EB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24353" y="3211472"/>
                <a:ext cx="659647" cy="335435"/>
              </a:xfrm>
              <a:prstGeom prst="rect">
                <a:avLst/>
              </a:prstGeom>
            </p:spPr>
          </p:pic>
          <p:pic>
            <p:nvPicPr>
              <p:cNvPr id="35" name="Picture 34">
                <a:extLst>
                  <a:ext uri="{FF2B5EF4-FFF2-40B4-BE49-F238E27FC236}">
                    <a16:creationId xmlns:a16="http://schemas.microsoft.com/office/drawing/2014/main" id="{7276AE2D-19B6-4753-A48D-CDA7D1BB160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54020" y="3211472"/>
                <a:ext cx="659647" cy="335435"/>
              </a:xfrm>
              <a:prstGeom prst="rect">
                <a:avLst/>
              </a:prstGeom>
            </p:spPr>
          </p:pic>
        </p:grpSp>
      </p:grpSp>
      <p:grpSp>
        <p:nvGrpSpPr>
          <p:cNvPr id="40" name="Group 39">
            <a:extLst>
              <a:ext uri="{FF2B5EF4-FFF2-40B4-BE49-F238E27FC236}">
                <a16:creationId xmlns:a16="http://schemas.microsoft.com/office/drawing/2014/main" id="{4B41B199-74D2-43A9-A765-C6D8B2E36E13}"/>
              </a:ext>
            </a:extLst>
          </p:cNvPr>
          <p:cNvGrpSpPr/>
          <p:nvPr/>
        </p:nvGrpSpPr>
        <p:grpSpPr>
          <a:xfrm>
            <a:off x="911383" y="4210998"/>
            <a:ext cx="2757305" cy="1355615"/>
            <a:chOff x="1154938" y="3230893"/>
            <a:chExt cx="3598141" cy="1805471"/>
          </a:xfrm>
        </p:grpSpPr>
        <p:grpSp>
          <p:nvGrpSpPr>
            <p:cNvPr id="41" name="Group 40">
              <a:extLst>
                <a:ext uri="{FF2B5EF4-FFF2-40B4-BE49-F238E27FC236}">
                  <a16:creationId xmlns:a16="http://schemas.microsoft.com/office/drawing/2014/main" id="{B4F2F149-9014-4196-A3BF-3BEFCAB6568F}"/>
                </a:ext>
              </a:extLst>
            </p:cNvPr>
            <p:cNvGrpSpPr/>
            <p:nvPr/>
          </p:nvGrpSpPr>
          <p:grpSpPr>
            <a:xfrm>
              <a:off x="1154938" y="3429000"/>
              <a:ext cx="2600510" cy="1415895"/>
              <a:chOff x="4112552" y="3452462"/>
              <a:chExt cx="3243585" cy="1710099"/>
            </a:xfrm>
          </p:grpSpPr>
          <p:pic>
            <p:nvPicPr>
              <p:cNvPr id="44" name="Picture 43">
                <a:extLst>
                  <a:ext uri="{FF2B5EF4-FFF2-40B4-BE49-F238E27FC236}">
                    <a16:creationId xmlns:a16="http://schemas.microsoft.com/office/drawing/2014/main" id="{857704A5-FD28-4FD7-A0A7-0988AA068804}"/>
                  </a:ext>
                </a:extLst>
              </p:cNvPr>
              <p:cNvPicPr>
                <a:picLocks noChangeAspect="1"/>
              </p:cNvPicPr>
              <p:nvPr/>
            </p:nvPicPr>
            <p:blipFill rotWithShape="1">
              <a:blip r:embed="rId6">
                <a:extLst>
                  <a:ext uri="{28A0092B-C50C-407E-A947-70E740481C1C}">
                    <a14:useLocalDpi xmlns:a14="http://schemas.microsoft.com/office/drawing/2010/main" val="0"/>
                  </a:ext>
                </a:extLst>
              </a:blip>
              <a:srcRect l="47232" t="76313" r="17069" b="-2074"/>
              <a:stretch/>
            </p:blipFill>
            <p:spPr>
              <a:xfrm rot="20226321">
                <a:off x="4112552" y="3452462"/>
                <a:ext cx="1900060" cy="814302"/>
              </a:xfrm>
              <a:prstGeom prst="rect">
                <a:avLst/>
              </a:prstGeom>
            </p:spPr>
          </p:pic>
          <p:pic>
            <p:nvPicPr>
              <p:cNvPr id="45" name="Picture 44">
                <a:extLst>
                  <a:ext uri="{FF2B5EF4-FFF2-40B4-BE49-F238E27FC236}">
                    <a16:creationId xmlns:a16="http://schemas.microsoft.com/office/drawing/2014/main" id="{0C5C4FEB-7A0E-4B23-99C1-72237A5D284F}"/>
                  </a:ext>
                </a:extLst>
              </p:cNvPr>
              <p:cNvPicPr>
                <a:picLocks noChangeAspect="1"/>
              </p:cNvPicPr>
              <p:nvPr/>
            </p:nvPicPr>
            <p:blipFill rotWithShape="1">
              <a:blip r:embed="rId6">
                <a:extLst>
                  <a:ext uri="{28A0092B-C50C-407E-A947-70E740481C1C}">
                    <a14:useLocalDpi xmlns:a14="http://schemas.microsoft.com/office/drawing/2010/main" val="0"/>
                  </a:ext>
                </a:extLst>
              </a:blip>
              <a:srcRect l="47232" t="76313" r="17069" b="-2074"/>
              <a:stretch/>
            </p:blipFill>
            <p:spPr>
              <a:xfrm rot="338340">
                <a:off x="4470637" y="4348259"/>
                <a:ext cx="1900060" cy="814302"/>
              </a:xfrm>
              <a:prstGeom prst="rect">
                <a:avLst/>
              </a:prstGeom>
            </p:spPr>
          </p:pic>
          <p:pic>
            <p:nvPicPr>
              <p:cNvPr id="46" name="Picture 45">
                <a:extLst>
                  <a:ext uri="{FF2B5EF4-FFF2-40B4-BE49-F238E27FC236}">
                    <a16:creationId xmlns:a16="http://schemas.microsoft.com/office/drawing/2014/main" id="{B652F9B9-D158-4AF4-A74B-32886AA42CB4}"/>
                  </a:ext>
                </a:extLst>
              </p:cNvPr>
              <p:cNvPicPr>
                <a:picLocks noChangeAspect="1"/>
              </p:cNvPicPr>
              <p:nvPr/>
            </p:nvPicPr>
            <p:blipFill rotWithShape="1">
              <a:blip r:embed="rId6">
                <a:extLst>
                  <a:ext uri="{28A0092B-C50C-407E-A947-70E740481C1C}">
                    <a14:useLocalDpi xmlns:a14="http://schemas.microsoft.com/office/drawing/2010/main" val="0"/>
                  </a:ext>
                </a:extLst>
              </a:blip>
              <a:srcRect l="47232" t="76313" r="17069" b="-2074"/>
              <a:stretch/>
            </p:blipFill>
            <p:spPr>
              <a:xfrm rot="20764559">
                <a:off x="5456077" y="3875582"/>
                <a:ext cx="1900060" cy="814302"/>
              </a:xfrm>
              <a:prstGeom prst="rect">
                <a:avLst/>
              </a:prstGeom>
            </p:spPr>
          </p:pic>
        </p:grpSp>
        <p:pic>
          <p:nvPicPr>
            <p:cNvPr id="42" name="Picture 41">
              <a:extLst>
                <a:ext uri="{FF2B5EF4-FFF2-40B4-BE49-F238E27FC236}">
                  <a16:creationId xmlns:a16="http://schemas.microsoft.com/office/drawing/2014/main" id="{CA4F9EA5-8968-4D5E-8F99-80E4E56B8020}"/>
                </a:ext>
              </a:extLst>
            </p:cNvPr>
            <p:cNvPicPr>
              <a:picLocks noChangeAspect="1"/>
            </p:cNvPicPr>
            <p:nvPr/>
          </p:nvPicPr>
          <p:blipFill rotWithShape="1">
            <a:blip r:embed="rId6">
              <a:extLst>
                <a:ext uri="{28A0092B-C50C-407E-A947-70E740481C1C}">
                  <a14:useLocalDpi xmlns:a14="http://schemas.microsoft.com/office/drawing/2010/main" val="0"/>
                </a:ext>
              </a:extLst>
            </a:blip>
            <a:srcRect l="47232" t="76313" r="17069" b="-2074"/>
            <a:stretch/>
          </p:blipFill>
          <p:spPr>
            <a:xfrm rot="20764559">
              <a:off x="3229726" y="4362154"/>
              <a:ext cx="1523353" cy="674210"/>
            </a:xfrm>
            <a:prstGeom prst="rect">
              <a:avLst/>
            </a:prstGeom>
          </p:spPr>
        </p:pic>
        <p:pic>
          <p:nvPicPr>
            <p:cNvPr id="43" name="Picture 42">
              <a:extLst>
                <a:ext uri="{FF2B5EF4-FFF2-40B4-BE49-F238E27FC236}">
                  <a16:creationId xmlns:a16="http://schemas.microsoft.com/office/drawing/2014/main" id="{5A48F929-DB9C-468E-8954-19C64E3CC814}"/>
                </a:ext>
              </a:extLst>
            </p:cNvPr>
            <p:cNvPicPr>
              <a:picLocks noChangeAspect="1"/>
            </p:cNvPicPr>
            <p:nvPr/>
          </p:nvPicPr>
          <p:blipFill rotWithShape="1">
            <a:blip r:embed="rId6">
              <a:extLst>
                <a:ext uri="{28A0092B-C50C-407E-A947-70E740481C1C}">
                  <a14:useLocalDpi xmlns:a14="http://schemas.microsoft.com/office/drawing/2010/main" val="0"/>
                </a:ext>
              </a:extLst>
            </a:blip>
            <a:srcRect l="47232" t="76313" r="17069" b="-2074"/>
            <a:stretch/>
          </p:blipFill>
          <p:spPr>
            <a:xfrm rot="20764559">
              <a:off x="2891542" y="3230893"/>
              <a:ext cx="1523353" cy="674210"/>
            </a:xfrm>
            <a:prstGeom prst="rect">
              <a:avLst/>
            </a:prstGeom>
          </p:spPr>
        </p:pic>
      </p:grpSp>
      <p:sp>
        <p:nvSpPr>
          <p:cNvPr id="14" name="Rectangle 13">
            <a:extLst>
              <a:ext uri="{FF2B5EF4-FFF2-40B4-BE49-F238E27FC236}">
                <a16:creationId xmlns:a16="http://schemas.microsoft.com/office/drawing/2014/main" id="{182E432D-DFB9-4399-92D8-CE5989AEA5E6}"/>
              </a:ext>
            </a:extLst>
          </p:cNvPr>
          <p:cNvSpPr/>
          <p:nvPr/>
        </p:nvSpPr>
        <p:spPr>
          <a:xfrm>
            <a:off x="573590" y="3506507"/>
            <a:ext cx="7303602" cy="523220"/>
          </a:xfrm>
          <a:prstGeom prst="rect">
            <a:avLst/>
          </a:prstGeom>
        </p:spPr>
        <p:txBody>
          <a:bodyPr wrap="none">
            <a:spAutoFit/>
          </a:bodyPr>
          <a:lstStyle/>
          <a:p>
            <a:pPr lvl="0">
              <a:defRPr/>
            </a:pPr>
            <a:r>
              <a:rPr lang="en-GB" sz="2800" dirty="0">
                <a:solidFill>
                  <a:srgbClr val="000000">
                    <a:lumMod val="65000"/>
                    <a:lumOff val="35000"/>
                  </a:srgbClr>
                </a:solidFill>
                <a:latin typeface="Arial"/>
              </a:rPr>
              <a:t>Some of the things they are learning include:</a:t>
            </a:r>
          </a:p>
        </p:txBody>
      </p:sp>
    </p:spTree>
    <p:extLst>
      <p:ext uri="{BB962C8B-B14F-4D97-AF65-F5344CB8AC3E}">
        <p14:creationId xmlns:p14="http://schemas.microsoft.com/office/powerpoint/2010/main" val="27200698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7CEC3DA-640F-89D2-8B7B-56DACB8B3B28}"/>
              </a:ext>
            </a:extLst>
          </p:cNvPr>
          <p:cNvSpPr txBox="1"/>
          <p:nvPr/>
        </p:nvSpPr>
        <p:spPr>
          <a:xfrm>
            <a:off x="314416" y="215205"/>
            <a:ext cx="1211759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000000">
                    <a:lumMod val="65000"/>
                    <a:lumOff val="35000"/>
                  </a:srgbClr>
                </a:solidFill>
                <a:effectLst/>
                <a:uLnTx/>
                <a:uFillTx/>
                <a:latin typeface="Arial"/>
                <a:ea typeface="+mn-ea"/>
                <a:cs typeface="+mn-cs"/>
              </a:rPr>
              <a:t>How does knowing how numbers are ‘made’ help children?</a:t>
            </a:r>
          </a:p>
        </p:txBody>
      </p:sp>
      <p:pic>
        <p:nvPicPr>
          <p:cNvPr id="7" name="Picture 6">
            <a:extLst>
              <a:ext uri="{FF2B5EF4-FFF2-40B4-BE49-F238E27FC236}">
                <a16:creationId xmlns:a16="http://schemas.microsoft.com/office/drawing/2014/main" id="{D6323AE8-15EF-8A74-99F9-4FB1F66EBA28}"/>
              </a:ext>
            </a:extLst>
          </p:cNvPr>
          <p:cNvPicPr>
            <a:picLocks noChangeAspect="1"/>
          </p:cNvPicPr>
          <p:nvPr/>
        </p:nvPicPr>
        <p:blipFill rotWithShape="1">
          <a:blip r:embed="rId3">
            <a:extLst>
              <a:ext uri="{28A0092B-C50C-407E-A947-70E740481C1C}">
                <a14:useLocalDpi xmlns:a14="http://schemas.microsoft.com/office/drawing/2010/main" val="0"/>
              </a:ext>
            </a:extLst>
          </a:blip>
          <a:srcRect l="33943" t="39751" r="57851" b="40311"/>
          <a:stretch/>
        </p:blipFill>
        <p:spPr>
          <a:xfrm>
            <a:off x="83044" y="3238819"/>
            <a:ext cx="2190107" cy="3814328"/>
          </a:xfrm>
          <a:prstGeom prst="rect">
            <a:avLst/>
          </a:prstGeom>
        </p:spPr>
      </p:pic>
      <p:sp>
        <p:nvSpPr>
          <p:cNvPr id="4" name="Rectangle 3">
            <a:extLst>
              <a:ext uri="{FF2B5EF4-FFF2-40B4-BE49-F238E27FC236}">
                <a16:creationId xmlns:a16="http://schemas.microsoft.com/office/drawing/2014/main" id="{B5BE46E8-4351-4C4A-9A14-2B8034EBABA0}"/>
              </a:ext>
            </a:extLst>
          </p:cNvPr>
          <p:cNvSpPr/>
          <p:nvPr/>
        </p:nvSpPr>
        <p:spPr>
          <a:xfrm>
            <a:off x="215852" y="916230"/>
            <a:ext cx="11333184" cy="1569660"/>
          </a:xfrm>
          <a:prstGeom prst="rect">
            <a:avLst/>
          </a:prstGeom>
        </p:spPr>
        <p:txBody>
          <a:bodyPr wrap="square">
            <a:spAutoFit/>
          </a:bodyPr>
          <a:lstStyle/>
          <a:p>
            <a:r>
              <a:rPr lang="en-GB" sz="2400" b="1" dirty="0">
                <a:solidFill>
                  <a:schemeClr val="bg2">
                    <a:lumMod val="25000"/>
                  </a:schemeClr>
                </a:solidFill>
                <a:latin typeface="Arial" panose="020B0604020202020204" pitchFamily="34" charset="0"/>
                <a:cs typeface="Arial" panose="020B0604020202020204" pitchFamily="34" charset="0"/>
              </a:rPr>
              <a:t>The numbers that the children use may be smaller than what they can do at home, but </a:t>
            </a:r>
            <a:r>
              <a:rPr lang="en-GB" sz="2400" b="1" dirty="0">
                <a:solidFill>
                  <a:srgbClr val="FF0000"/>
                </a:solidFill>
                <a:latin typeface="Arial" panose="020B0604020202020204" pitchFamily="34" charset="0"/>
                <a:cs typeface="Arial" panose="020B0604020202020204" pitchFamily="34" charset="0"/>
              </a:rPr>
              <a:t>we are purposefully focusing on smaller numbers so that the children can develop a deep understanding of numbers </a:t>
            </a:r>
            <a:r>
              <a:rPr lang="en-GB" sz="2400" b="1" dirty="0">
                <a:solidFill>
                  <a:schemeClr val="bg2">
                    <a:lumMod val="25000"/>
                  </a:schemeClr>
                </a:solidFill>
                <a:latin typeface="Arial" panose="020B0604020202020204" pitchFamily="34" charset="0"/>
                <a:cs typeface="Arial" panose="020B0604020202020204" pitchFamily="34" charset="0"/>
              </a:rPr>
              <a:t>to develop that good number sense an d be able to apply this in their future learning.  </a:t>
            </a:r>
          </a:p>
        </p:txBody>
      </p:sp>
      <p:sp>
        <p:nvSpPr>
          <p:cNvPr id="13" name="Speech Bubble: Rectangle with Corners Rounded 12">
            <a:extLst>
              <a:ext uri="{FF2B5EF4-FFF2-40B4-BE49-F238E27FC236}">
                <a16:creationId xmlns:a16="http://schemas.microsoft.com/office/drawing/2014/main" id="{F67E8554-DD72-4104-8CA9-EF291A98D7F1}"/>
              </a:ext>
            </a:extLst>
          </p:cNvPr>
          <p:cNvSpPr/>
          <p:nvPr/>
        </p:nvSpPr>
        <p:spPr>
          <a:xfrm>
            <a:off x="1178097" y="2614109"/>
            <a:ext cx="5589814" cy="1090433"/>
          </a:xfrm>
          <a:prstGeom prst="wedgeRoundRectCallout">
            <a:avLst>
              <a:gd name="adj1" fmla="val -35572"/>
              <a:gd name="adj2" fmla="val 103560"/>
              <a:gd name="adj3" fmla="val 16667"/>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000000">
                    <a:lumMod val="65000"/>
                    <a:lumOff val="35000"/>
                  </a:srgbClr>
                </a:solidFill>
                <a:effectLst/>
                <a:uLnTx/>
                <a:uFillTx/>
                <a:latin typeface="Arial"/>
                <a:ea typeface="+mn-ea"/>
                <a:cs typeface="+mn-cs"/>
              </a:rPr>
              <a:t>I know that 6 is made of 4 and 2 so</a:t>
            </a:r>
            <a:r>
              <a:rPr kumimoji="0" lang="en-GB" sz="3200" b="0" i="0" u="none" strike="noStrike" kern="1200" cap="none" spc="0" normalizeH="0" noProof="0" dirty="0">
                <a:ln>
                  <a:noFill/>
                </a:ln>
                <a:solidFill>
                  <a:srgbClr val="000000">
                    <a:lumMod val="65000"/>
                    <a:lumOff val="35000"/>
                  </a:srgbClr>
                </a:solidFill>
                <a:effectLst/>
                <a:uLnTx/>
                <a:uFillTx/>
                <a:latin typeface="Arial"/>
                <a:ea typeface="+mn-ea"/>
                <a:cs typeface="+mn-cs"/>
              </a:rPr>
              <a:t> I will also know</a:t>
            </a:r>
            <a:r>
              <a:rPr kumimoji="0" lang="en-GB" sz="3200" b="0" i="0" u="none" strike="noStrike" kern="1200" cap="none" spc="0" normalizeH="0" baseline="0" noProof="0" dirty="0">
                <a:ln>
                  <a:noFill/>
                </a:ln>
                <a:solidFill>
                  <a:srgbClr val="000000">
                    <a:lumMod val="65000"/>
                    <a:lumOff val="35000"/>
                  </a:srgbClr>
                </a:solidFill>
                <a:effectLst/>
                <a:uLnTx/>
                <a:uFillTx/>
                <a:latin typeface="Arial"/>
                <a:ea typeface="+mn-ea"/>
                <a:cs typeface="+mn-cs"/>
              </a:rPr>
              <a:t>...</a:t>
            </a:r>
          </a:p>
        </p:txBody>
      </p:sp>
      <p:sp>
        <p:nvSpPr>
          <p:cNvPr id="17" name="TextBox 16">
            <a:extLst>
              <a:ext uri="{FF2B5EF4-FFF2-40B4-BE49-F238E27FC236}">
                <a16:creationId xmlns:a16="http://schemas.microsoft.com/office/drawing/2014/main" id="{B116544D-F064-4D1C-9880-A7B2197B34B5}"/>
              </a:ext>
            </a:extLst>
          </p:cNvPr>
          <p:cNvSpPr txBox="1"/>
          <p:nvPr/>
        </p:nvSpPr>
        <p:spPr>
          <a:xfrm>
            <a:off x="2508175" y="3943200"/>
            <a:ext cx="3352800" cy="769441"/>
          </a:xfrm>
          <a:prstGeom prst="rect">
            <a:avLst/>
          </a:prstGeom>
          <a:noFill/>
        </p:spPr>
        <p:txBody>
          <a:bodyPr wrap="square" rtlCol="0">
            <a:spAutoFit/>
          </a:bodyPr>
          <a:lstStyle/>
          <a:p>
            <a:pPr algn="ctr"/>
            <a:r>
              <a:rPr lang="en-GB" sz="4400" dirty="0">
                <a:solidFill>
                  <a:schemeClr val="accent4">
                    <a:lumMod val="65000"/>
                    <a:lumOff val="35000"/>
                  </a:schemeClr>
                </a:solidFill>
              </a:rPr>
              <a:t>40 + 20</a:t>
            </a:r>
          </a:p>
        </p:txBody>
      </p:sp>
      <p:sp>
        <p:nvSpPr>
          <p:cNvPr id="18" name="TextBox 17">
            <a:extLst>
              <a:ext uri="{FF2B5EF4-FFF2-40B4-BE49-F238E27FC236}">
                <a16:creationId xmlns:a16="http://schemas.microsoft.com/office/drawing/2014/main" id="{7F5815B1-CCA0-40B5-8B5E-5D17CDF40B06}"/>
              </a:ext>
            </a:extLst>
          </p:cNvPr>
          <p:cNvSpPr txBox="1"/>
          <p:nvPr/>
        </p:nvSpPr>
        <p:spPr>
          <a:xfrm>
            <a:off x="1847084" y="4896537"/>
            <a:ext cx="3352800" cy="769441"/>
          </a:xfrm>
          <a:prstGeom prst="rect">
            <a:avLst/>
          </a:prstGeom>
          <a:noFill/>
        </p:spPr>
        <p:txBody>
          <a:bodyPr wrap="square" rtlCol="0">
            <a:spAutoFit/>
          </a:bodyPr>
          <a:lstStyle/>
          <a:p>
            <a:pPr algn="ctr"/>
            <a:r>
              <a:rPr lang="en-GB" sz="4400" dirty="0">
                <a:solidFill>
                  <a:schemeClr val="accent4">
                    <a:lumMod val="65000"/>
                    <a:lumOff val="35000"/>
                  </a:schemeClr>
                </a:solidFill>
              </a:rPr>
              <a:t>400 + 200</a:t>
            </a:r>
          </a:p>
        </p:txBody>
      </p:sp>
      <p:sp>
        <p:nvSpPr>
          <p:cNvPr id="19" name="TextBox 18">
            <a:extLst>
              <a:ext uri="{FF2B5EF4-FFF2-40B4-BE49-F238E27FC236}">
                <a16:creationId xmlns:a16="http://schemas.microsoft.com/office/drawing/2014/main" id="{4CA1628A-E379-48FD-8A62-6D38CEAA9938}"/>
              </a:ext>
            </a:extLst>
          </p:cNvPr>
          <p:cNvSpPr txBox="1"/>
          <p:nvPr/>
        </p:nvSpPr>
        <p:spPr>
          <a:xfrm>
            <a:off x="6763518" y="2719954"/>
            <a:ext cx="3352800" cy="769441"/>
          </a:xfrm>
          <a:prstGeom prst="rect">
            <a:avLst/>
          </a:prstGeom>
          <a:noFill/>
        </p:spPr>
        <p:txBody>
          <a:bodyPr wrap="square" rtlCol="0">
            <a:spAutoFit/>
          </a:bodyPr>
          <a:lstStyle/>
          <a:p>
            <a:pPr algn="ctr"/>
            <a:r>
              <a:rPr lang="en-GB" sz="4400" dirty="0">
                <a:solidFill>
                  <a:schemeClr val="accent4">
                    <a:lumMod val="65000"/>
                    <a:lumOff val="35000"/>
                  </a:schemeClr>
                </a:solidFill>
              </a:rPr>
              <a:t>6 - 2</a:t>
            </a:r>
          </a:p>
        </p:txBody>
      </p:sp>
      <p:sp>
        <p:nvSpPr>
          <p:cNvPr id="20" name="TextBox 19">
            <a:extLst>
              <a:ext uri="{FF2B5EF4-FFF2-40B4-BE49-F238E27FC236}">
                <a16:creationId xmlns:a16="http://schemas.microsoft.com/office/drawing/2014/main" id="{CCB67383-F162-4798-A7B0-413DA7027923}"/>
              </a:ext>
            </a:extLst>
          </p:cNvPr>
          <p:cNvSpPr txBox="1"/>
          <p:nvPr/>
        </p:nvSpPr>
        <p:spPr>
          <a:xfrm>
            <a:off x="6566049" y="3723459"/>
            <a:ext cx="3352800" cy="769441"/>
          </a:xfrm>
          <a:prstGeom prst="rect">
            <a:avLst/>
          </a:prstGeom>
          <a:noFill/>
        </p:spPr>
        <p:txBody>
          <a:bodyPr wrap="square" rtlCol="0">
            <a:spAutoFit/>
          </a:bodyPr>
          <a:lstStyle/>
          <a:p>
            <a:pPr algn="ctr"/>
            <a:r>
              <a:rPr lang="en-GB" sz="4400" dirty="0">
                <a:solidFill>
                  <a:schemeClr val="accent4">
                    <a:lumMod val="65000"/>
                    <a:lumOff val="35000"/>
                  </a:schemeClr>
                </a:solidFill>
              </a:rPr>
              <a:t>60 - 20</a:t>
            </a:r>
          </a:p>
        </p:txBody>
      </p:sp>
      <p:sp>
        <p:nvSpPr>
          <p:cNvPr id="21" name="TextBox 20">
            <a:extLst>
              <a:ext uri="{FF2B5EF4-FFF2-40B4-BE49-F238E27FC236}">
                <a16:creationId xmlns:a16="http://schemas.microsoft.com/office/drawing/2014/main" id="{B3749757-87B6-42EC-B150-D770492BA558}"/>
              </a:ext>
            </a:extLst>
          </p:cNvPr>
          <p:cNvSpPr txBox="1"/>
          <p:nvPr/>
        </p:nvSpPr>
        <p:spPr>
          <a:xfrm>
            <a:off x="5421952" y="4761262"/>
            <a:ext cx="3352800" cy="769441"/>
          </a:xfrm>
          <a:prstGeom prst="rect">
            <a:avLst/>
          </a:prstGeom>
          <a:noFill/>
        </p:spPr>
        <p:txBody>
          <a:bodyPr wrap="square" rtlCol="0">
            <a:spAutoFit/>
          </a:bodyPr>
          <a:lstStyle/>
          <a:p>
            <a:pPr algn="ctr"/>
            <a:r>
              <a:rPr lang="en-GB" sz="4400" dirty="0">
                <a:solidFill>
                  <a:schemeClr val="accent4">
                    <a:lumMod val="65000"/>
                    <a:lumOff val="35000"/>
                  </a:schemeClr>
                </a:solidFill>
              </a:rPr>
              <a:t>0.4 + 0.2</a:t>
            </a:r>
          </a:p>
        </p:txBody>
      </p:sp>
      <p:sp>
        <p:nvSpPr>
          <p:cNvPr id="22" name="TextBox 21">
            <a:extLst>
              <a:ext uri="{FF2B5EF4-FFF2-40B4-BE49-F238E27FC236}">
                <a16:creationId xmlns:a16="http://schemas.microsoft.com/office/drawing/2014/main" id="{91C5C09D-7E52-4458-8021-76767A9C3014}"/>
              </a:ext>
            </a:extLst>
          </p:cNvPr>
          <p:cNvSpPr txBox="1"/>
          <p:nvPr/>
        </p:nvSpPr>
        <p:spPr>
          <a:xfrm>
            <a:off x="6096000" y="5680525"/>
            <a:ext cx="3352800" cy="769441"/>
          </a:xfrm>
          <a:prstGeom prst="rect">
            <a:avLst/>
          </a:prstGeom>
          <a:noFill/>
        </p:spPr>
        <p:txBody>
          <a:bodyPr wrap="square" rtlCol="0">
            <a:spAutoFit/>
          </a:bodyPr>
          <a:lstStyle/>
          <a:p>
            <a:pPr algn="ctr"/>
            <a:r>
              <a:rPr lang="en-GB" sz="4400" dirty="0">
                <a:solidFill>
                  <a:schemeClr val="accent4">
                    <a:lumMod val="65000"/>
                    <a:lumOff val="35000"/>
                  </a:schemeClr>
                </a:solidFill>
              </a:rPr>
              <a:t>0.6 - 0.2</a:t>
            </a:r>
          </a:p>
        </p:txBody>
      </p:sp>
    </p:spTree>
    <p:extLst>
      <p:ext uri="{BB962C8B-B14F-4D97-AF65-F5344CB8AC3E}">
        <p14:creationId xmlns:p14="http://schemas.microsoft.com/office/powerpoint/2010/main" val="2697016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xit" presetSubtype="0" fill="hold" grpId="0" nodeType="clickEffect">
                                  <p:stCondLst>
                                    <p:cond delay="0"/>
                                  </p:stCondLst>
                                  <p:childTnLst>
                                    <p:animEffect transition="out" filter="dissolve">
                                      <p:cBhvr>
                                        <p:cTn id="6" dur="500"/>
                                        <p:tgtEl>
                                          <p:spTgt spid="13"/>
                                        </p:tgtEl>
                                      </p:cBhvr>
                                    </p:animEffect>
                                    <p:set>
                                      <p:cBhvr>
                                        <p:cTn id="7" dur="1" fill="hold">
                                          <p:stCondLst>
                                            <p:cond delay="499"/>
                                          </p:stCondLst>
                                        </p:cTn>
                                        <p:tgtEl>
                                          <p:spTgt spid="13"/>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fade">
                                      <p:cBhvr>
                                        <p:cTn id="17" dur="500"/>
                                        <p:tgtEl>
                                          <p:spTgt spid="1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fade">
                                      <p:cBhvr>
                                        <p:cTn id="22" dur="500"/>
                                        <p:tgtEl>
                                          <p:spTgt spid="1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fade">
                                      <p:cBhvr>
                                        <p:cTn id="27" dur="500"/>
                                        <p:tgtEl>
                                          <p:spTgt spid="20"/>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fade">
                                      <p:cBhvr>
                                        <p:cTn id="32" dur="500"/>
                                        <p:tgtEl>
                                          <p:spTgt spid="21"/>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fade">
                                      <p:cBhvr>
                                        <p:cTn id="3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7" grpId="0"/>
      <p:bldP spid="18" grpId="0"/>
      <p:bldP spid="19" grpId="0"/>
      <p:bldP spid="20" grpId="0"/>
      <p:bldP spid="21" grpId="0"/>
      <p:bldP spid="2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F771D1AE-9948-4FD8-A3C1-8CE566E03305}"/>
              </a:ext>
            </a:extLst>
          </p:cNvPr>
          <p:cNvSpPr/>
          <p:nvPr/>
        </p:nvSpPr>
        <p:spPr>
          <a:xfrm>
            <a:off x="379444" y="1148053"/>
            <a:ext cx="11395789" cy="2523768"/>
          </a:xfrm>
          <a:prstGeom prst="rect">
            <a:avLst/>
          </a:prstGeom>
        </p:spPr>
        <p:txBody>
          <a:bodyPr wrap="square">
            <a:spAutoFit/>
          </a:bodyPr>
          <a:lstStyle/>
          <a:p>
            <a:r>
              <a:rPr lang="en-GB" sz="2000" dirty="0">
                <a:solidFill>
                  <a:srgbClr val="000000"/>
                </a:solidFill>
                <a:latin typeface="Arial" panose="020B0604020202020204" pitchFamily="34" charset="0"/>
                <a:cs typeface="Arial" panose="020B0604020202020204" pitchFamily="34" charset="0"/>
                <a:sym typeface="Arial"/>
              </a:rPr>
              <a:t>In school we use </a:t>
            </a:r>
            <a:r>
              <a:rPr lang="en-GB" sz="2000" b="1" dirty="0">
                <a:latin typeface="Arial" panose="020B0604020202020204" pitchFamily="34" charset="0"/>
                <a:cs typeface="Arial" panose="020B0604020202020204" pitchFamily="34" charset="0"/>
                <a:sym typeface="Arial"/>
              </a:rPr>
              <a:t>stem sentences </a:t>
            </a:r>
            <a:r>
              <a:rPr lang="en-GB" sz="2000" dirty="0">
                <a:solidFill>
                  <a:srgbClr val="000000"/>
                </a:solidFill>
                <a:latin typeface="Arial" panose="020B0604020202020204" pitchFamily="34" charset="0"/>
                <a:cs typeface="Arial" panose="020B0604020202020204" pitchFamily="34" charset="0"/>
                <a:sym typeface="Arial"/>
              </a:rPr>
              <a:t>to </a:t>
            </a:r>
            <a:r>
              <a:rPr lang="en-GB" sz="2000" dirty="0">
                <a:latin typeface="Arial" panose="020B0604020202020204" pitchFamily="34" charset="0"/>
                <a:cs typeface="Arial" panose="020B0604020202020204" pitchFamily="34" charset="0"/>
              </a:rPr>
              <a:t>improve mathematical thinking and communication skills. They can help children to: </a:t>
            </a:r>
          </a:p>
          <a:p>
            <a:pPr marL="342900" indent="-342900">
              <a:buFontTx/>
              <a:buChar char="-"/>
            </a:pPr>
            <a:r>
              <a:rPr lang="en-GB" sz="2000" dirty="0">
                <a:latin typeface="Arial" panose="020B0604020202020204" pitchFamily="34" charset="0"/>
                <a:cs typeface="Arial" panose="020B0604020202020204" pitchFamily="34" charset="0"/>
              </a:rPr>
              <a:t>build a deeper understanding of mathematical concepts, </a:t>
            </a:r>
          </a:p>
          <a:p>
            <a:pPr marL="342900" indent="-342900">
              <a:buFontTx/>
              <a:buChar char="-"/>
            </a:pPr>
            <a:r>
              <a:rPr lang="en-GB" sz="2000" dirty="0">
                <a:latin typeface="Arial" panose="020B0604020202020204" pitchFamily="34" charset="0"/>
                <a:cs typeface="Arial" panose="020B0604020202020204" pitchFamily="34" charset="0"/>
              </a:rPr>
              <a:t>visualize problems before they move on to more abstract concepts, </a:t>
            </a:r>
          </a:p>
          <a:p>
            <a:pPr marL="342900" indent="-342900">
              <a:buFontTx/>
              <a:buChar char="-"/>
            </a:pPr>
            <a:r>
              <a:rPr lang="en-GB" sz="2000" dirty="0">
                <a:latin typeface="Arial" panose="020B0604020202020204" pitchFamily="34" charset="0"/>
                <a:cs typeface="Arial" panose="020B0604020202020204" pitchFamily="34" charset="0"/>
              </a:rPr>
              <a:t>break down problems into smaller chunks,</a:t>
            </a:r>
          </a:p>
          <a:p>
            <a:pPr marL="342900" indent="-342900">
              <a:buFontTx/>
              <a:buChar char="-"/>
            </a:pPr>
            <a:r>
              <a:rPr lang="en-GB" sz="2000" dirty="0">
                <a:latin typeface="Arial" panose="020B0604020202020204" pitchFamily="34" charset="0"/>
                <a:cs typeface="Arial" panose="020B0604020202020204" pitchFamily="34" charset="0"/>
              </a:rPr>
              <a:t>encourage the children to use mathematical vocabulary to discuss and explain their ideas and reasoning. </a:t>
            </a:r>
          </a:p>
          <a:p>
            <a:pPr lvl="0"/>
            <a:endParaRPr lang="en-GB" dirty="0"/>
          </a:p>
        </p:txBody>
      </p:sp>
      <p:pic>
        <p:nvPicPr>
          <p:cNvPr id="6" name="Google Shape;215;p9">
            <a:extLst>
              <a:ext uri="{FF2B5EF4-FFF2-40B4-BE49-F238E27FC236}">
                <a16:creationId xmlns:a16="http://schemas.microsoft.com/office/drawing/2014/main" id="{B4B4A0E7-896B-45A9-9F60-EB03127580F9}"/>
              </a:ext>
            </a:extLst>
          </p:cNvPr>
          <p:cNvPicPr preferRelativeResize="0"/>
          <p:nvPr/>
        </p:nvPicPr>
        <p:blipFill rotWithShape="1">
          <a:blip r:embed="rId3">
            <a:alphaModFix/>
          </a:blip>
          <a:srcRect/>
          <a:stretch/>
        </p:blipFill>
        <p:spPr>
          <a:xfrm>
            <a:off x="379445" y="4009932"/>
            <a:ext cx="2662336" cy="1700015"/>
          </a:xfrm>
          <a:prstGeom prst="rect">
            <a:avLst/>
          </a:prstGeom>
          <a:noFill/>
          <a:ln>
            <a:noFill/>
          </a:ln>
        </p:spPr>
      </p:pic>
      <p:sp>
        <p:nvSpPr>
          <p:cNvPr id="7" name="Rectangle 6">
            <a:extLst>
              <a:ext uri="{FF2B5EF4-FFF2-40B4-BE49-F238E27FC236}">
                <a16:creationId xmlns:a16="http://schemas.microsoft.com/office/drawing/2014/main" id="{5F6166D3-E818-4443-ABDA-6DCC9D0A1545}"/>
              </a:ext>
            </a:extLst>
          </p:cNvPr>
          <p:cNvSpPr/>
          <p:nvPr/>
        </p:nvSpPr>
        <p:spPr>
          <a:xfrm>
            <a:off x="379444" y="317056"/>
            <a:ext cx="11134531" cy="830997"/>
          </a:xfrm>
          <a:prstGeom prst="rect">
            <a:avLst/>
          </a:prstGeom>
        </p:spPr>
        <p:txBody>
          <a:bodyPr wrap="square">
            <a:spAutoFit/>
          </a:bodyPr>
          <a:lstStyle/>
          <a:p>
            <a:pPr lvl="0"/>
            <a:r>
              <a:rPr lang="en-GB" sz="2400" b="1" dirty="0">
                <a:solidFill>
                  <a:srgbClr val="000000"/>
                </a:solidFill>
                <a:latin typeface="Arial" panose="020B0604020202020204" pitchFamily="34" charset="0"/>
                <a:ea typeface="Arial"/>
                <a:cs typeface="Arial" panose="020B0604020202020204" pitchFamily="34" charset="0"/>
                <a:sym typeface="Arial"/>
              </a:rPr>
              <a:t>Language development: </a:t>
            </a:r>
            <a:r>
              <a:rPr lang="en-GB" sz="2400" dirty="0">
                <a:solidFill>
                  <a:srgbClr val="000000"/>
                </a:solidFill>
                <a:latin typeface="Arial" panose="020B0604020202020204" pitchFamily="34" charset="0"/>
                <a:ea typeface="Arial"/>
                <a:cs typeface="Arial" panose="020B0604020202020204" pitchFamily="34" charset="0"/>
                <a:sym typeface="Arial"/>
              </a:rPr>
              <a:t>The way that children speak and write about mathematics has been shown to have an impact on their success.</a:t>
            </a:r>
          </a:p>
        </p:txBody>
      </p:sp>
      <p:sp>
        <p:nvSpPr>
          <p:cNvPr id="2" name="Rectangle 1">
            <a:extLst>
              <a:ext uri="{FF2B5EF4-FFF2-40B4-BE49-F238E27FC236}">
                <a16:creationId xmlns:a16="http://schemas.microsoft.com/office/drawing/2014/main" id="{BBD8093F-98F0-42A3-90AB-742FE39365C5}"/>
              </a:ext>
            </a:extLst>
          </p:cNvPr>
          <p:cNvSpPr/>
          <p:nvPr/>
        </p:nvSpPr>
        <p:spPr>
          <a:xfrm>
            <a:off x="3215950" y="3250939"/>
            <a:ext cx="6096000" cy="3326680"/>
          </a:xfrm>
          <a:prstGeom prst="rect">
            <a:avLst/>
          </a:prstGeom>
          <a:solidFill>
            <a:schemeClr val="accent5">
              <a:lumMod val="40000"/>
              <a:lumOff val="60000"/>
            </a:schemeClr>
          </a:solidFill>
        </p:spPr>
        <p:txBody>
          <a:bodyPr>
            <a:spAutoFit/>
          </a:bodyPr>
          <a:lstStyle/>
          <a:p>
            <a:pPr lvl="0">
              <a:lnSpc>
                <a:spcPct val="115000"/>
              </a:lnSpc>
              <a:spcBef>
                <a:spcPts val="200"/>
              </a:spcBef>
              <a:spcAft>
                <a:spcPts val="200"/>
              </a:spcAft>
            </a:pPr>
            <a:r>
              <a:rPr lang="en-GB" b="1" u="sng" dirty="0">
                <a:latin typeface="Arial" panose="020B0604020202020204" pitchFamily="34" charset="0"/>
                <a:cs typeface="Arial" panose="020B0604020202020204" pitchFamily="34" charset="0"/>
                <a:sym typeface="Arial"/>
              </a:rPr>
              <a:t>STEM SENTENCES USED IN SCHOOL </a:t>
            </a:r>
            <a:endParaRPr lang="en-GB" u="sng" dirty="0">
              <a:latin typeface="Arial" panose="020B0604020202020204" pitchFamily="34" charset="0"/>
              <a:ea typeface="Times New Roman" panose="02020603050405020304" pitchFamily="18" charset="0"/>
              <a:cs typeface="Arial" panose="020B0604020202020204" pitchFamily="34" charset="0"/>
            </a:endParaRPr>
          </a:p>
          <a:p>
            <a:pPr marL="342900" lvl="0" indent="-342900">
              <a:lnSpc>
                <a:spcPct val="115000"/>
              </a:lnSpc>
              <a:spcBef>
                <a:spcPts val="200"/>
              </a:spcBef>
              <a:spcAft>
                <a:spcPts val="200"/>
              </a:spcAft>
              <a:buFont typeface="Symbol" panose="05050102010706020507" pitchFamily="18" charset="2"/>
              <a:buChar char=""/>
            </a:pPr>
            <a:r>
              <a:rPr lang="en-GB" dirty="0">
                <a:latin typeface="Arial" panose="020B0604020202020204" pitchFamily="34" charset="0"/>
                <a:ea typeface="Times New Roman" panose="02020603050405020304" pitchFamily="18" charset="0"/>
                <a:cs typeface="Arial" panose="020B0604020202020204" pitchFamily="34" charset="0"/>
              </a:rPr>
              <a:t>What do you notice?</a:t>
            </a:r>
            <a:endParaRPr lang="en-GB" sz="1600" dirty="0">
              <a:latin typeface="Arial" panose="020B0604020202020204" pitchFamily="34" charset="0"/>
              <a:ea typeface="Times New Roman" panose="02020603050405020304" pitchFamily="18" charset="0"/>
              <a:cs typeface="Arial" panose="020B0604020202020204" pitchFamily="34" charset="0"/>
            </a:endParaRPr>
          </a:p>
          <a:p>
            <a:pPr marL="342900" lvl="0" indent="-342900">
              <a:lnSpc>
                <a:spcPct val="115000"/>
              </a:lnSpc>
              <a:spcBef>
                <a:spcPts val="200"/>
              </a:spcBef>
              <a:spcAft>
                <a:spcPts val="200"/>
              </a:spcAft>
              <a:buFont typeface="Symbol" panose="05050102010706020507" pitchFamily="18" charset="2"/>
              <a:buChar char=""/>
            </a:pPr>
            <a:r>
              <a:rPr lang="en-GB" dirty="0">
                <a:latin typeface="Arial" panose="020B0604020202020204" pitchFamily="34" charset="0"/>
                <a:ea typeface="Times New Roman" panose="02020603050405020304" pitchFamily="18" charset="0"/>
                <a:cs typeface="Arial" panose="020B0604020202020204" pitchFamily="34" charset="0"/>
              </a:rPr>
              <a:t>If I know… then I know…’ </a:t>
            </a:r>
            <a:endParaRPr lang="en-GB" sz="1600" dirty="0">
              <a:latin typeface="Arial" panose="020B0604020202020204" pitchFamily="34" charset="0"/>
              <a:ea typeface="Times New Roman" panose="02020603050405020304" pitchFamily="18" charset="0"/>
              <a:cs typeface="Arial" panose="020B0604020202020204" pitchFamily="34" charset="0"/>
            </a:endParaRPr>
          </a:p>
          <a:p>
            <a:pPr marL="342900" lvl="0" indent="-342900">
              <a:lnSpc>
                <a:spcPct val="115000"/>
              </a:lnSpc>
              <a:spcBef>
                <a:spcPts val="200"/>
              </a:spcBef>
              <a:spcAft>
                <a:spcPts val="200"/>
              </a:spcAft>
              <a:buFont typeface="Symbol" panose="05050102010706020507" pitchFamily="18" charset="2"/>
              <a:buChar char=""/>
            </a:pPr>
            <a:r>
              <a:rPr lang="en-GB" dirty="0">
                <a:latin typeface="Arial" panose="020B0604020202020204" pitchFamily="34" charset="0"/>
                <a:ea typeface="Times New Roman" panose="02020603050405020304" pitchFamily="18" charset="0"/>
                <a:cs typeface="Arial" panose="020B0604020202020204" pitchFamily="34" charset="0"/>
              </a:rPr>
              <a:t>What’s the same? What’s different?</a:t>
            </a:r>
            <a:endParaRPr lang="en-GB" sz="1600" dirty="0">
              <a:latin typeface="Arial" panose="020B0604020202020204" pitchFamily="34" charset="0"/>
              <a:ea typeface="Times New Roman" panose="02020603050405020304" pitchFamily="18" charset="0"/>
              <a:cs typeface="Arial" panose="020B0604020202020204" pitchFamily="34" charset="0"/>
            </a:endParaRPr>
          </a:p>
          <a:p>
            <a:pPr marL="342900" lvl="0" indent="-342900">
              <a:lnSpc>
                <a:spcPct val="115000"/>
              </a:lnSpc>
              <a:spcBef>
                <a:spcPts val="200"/>
              </a:spcBef>
              <a:spcAft>
                <a:spcPts val="200"/>
              </a:spcAft>
              <a:buFont typeface="Symbol" panose="05050102010706020507" pitchFamily="18" charset="2"/>
              <a:buChar char=""/>
            </a:pPr>
            <a:r>
              <a:rPr lang="en-GB" dirty="0">
                <a:latin typeface="Arial" panose="020B0604020202020204" pitchFamily="34" charset="0"/>
                <a:ea typeface="Times New Roman" panose="02020603050405020304" pitchFamily="18" charset="0"/>
                <a:cs typeface="Arial" panose="020B0604020202020204" pitchFamily="34" charset="0"/>
              </a:rPr>
              <a:t>Tell me more.../Talk me through what you did</a:t>
            </a:r>
            <a:endParaRPr lang="en-GB" sz="1600" dirty="0">
              <a:latin typeface="Arial" panose="020B0604020202020204" pitchFamily="34" charset="0"/>
              <a:ea typeface="Times New Roman" panose="02020603050405020304" pitchFamily="18" charset="0"/>
              <a:cs typeface="Arial" panose="020B0604020202020204" pitchFamily="34" charset="0"/>
            </a:endParaRPr>
          </a:p>
          <a:p>
            <a:pPr marL="342900" lvl="0" indent="-342900">
              <a:lnSpc>
                <a:spcPct val="115000"/>
              </a:lnSpc>
              <a:spcBef>
                <a:spcPts val="200"/>
              </a:spcBef>
              <a:spcAft>
                <a:spcPts val="200"/>
              </a:spcAft>
              <a:buFont typeface="Symbol" panose="05050102010706020507" pitchFamily="18" charset="2"/>
              <a:buChar char=""/>
            </a:pPr>
            <a:r>
              <a:rPr lang="en-GB" dirty="0">
                <a:latin typeface="Arial" panose="020B0604020202020204" pitchFamily="34" charset="0"/>
                <a:ea typeface="Times New Roman" panose="02020603050405020304" pitchFamily="18" charset="0"/>
                <a:cs typeface="Arial" panose="020B0604020202020204" pitchFamily="34" charset="0"/>
              </a:rPr>
              <a:t>Convince me that you are right/ Is this the only answer/ Is there another way of working out the answer? </a:t>
            </a:r>
            <a:endParaRPr lang="en-GB" sz="1600" dirty="0">
              <a:latin typeface="Arial" panose="020B0604020202020204" pitchFamily="34" charset="0"/>
              <a:ea typeface="Times New Roman" panose="02020603050405020304" pitchFamily="18" charset="0"/>
              <a:cs typeface="Arial" panose="020B0604020202020204" pitchFamily="34" charset="0"/>
            </a:endParaRPr>
          </a:p>
          <a:p>
            <a:pPr marL="342900" lvl="0" indent="-342900">
              <a:lnSpc>
                <a:spcPct val="115000"/>
              </a:lnSpc>
              <a:spcBef>
                <a:spcPts val="200"/>
              </a:spcBef>
              <a:spcAft>
                <a:spcPts val="200"/>
              </a:spcAft>
              <a:buFont typeface="Symbol" panose="05050102010706020507" pitchFamily="18" charset="2"/>
              <a:buChar char=""/>
            </a:pPr>
            <a:r>
              <a:rPr lang="en-GB" dirty="0">
                <a:latin typeface="Arial" panose="020B0604020202020204" pitchFamily="34" charset="0"/>
                <a:ea typeface="Times New Roman" panose="02020603050405020304" pitchFamily="18" charset="0"/>
                <a:cs typeface="Arial" panose="020B0604020202020204" pitchFamily="34" charset="0"/>
              </a:rPr>
              <a:t>Which is the odd one out? Explain why? </a:t>
            </a:r>
            <a:endParaRPr lang="en-GB" sz="1600" dirty="0">
              <a:latin typeface="Arial" panose="020B0604020202020204" pitchFamily="34" charset="0"/>
              <a:ea typeface="Times New Roman" panose="02020603050405020304" pitchFamily="18" charset="0"/>
              <a:cs typeface="Arial" panose="020B0604020202020204" pitchFamily="34" charset="0"/>
            </a:endParaRPr>
          </a:p>
          <a:p>
            <a:pPr marL="342900" lvl="0" indent="-342900">
              <a:lnSpc>
                <a:spcPct val="115000"/>
              </a:lnSpc>
              <a:spcBef>
                <a:spcPts val="200"/>
              </a:spcBef>
              <a:spcAft>
                <a:spcPts val="200"/>
              </a:spcAft>
              <a:buFont typeface="Symbol" panose="05050102010706020507" pitchFamily="18" charset="2"/>
              <a:buChar char=""/>
            </a:pPr>
            <a:r>
              <a:rPr lang="en-GB" dirty="0">
                <a:latin typeface="Arial" panose="020B0604020202020204" pitchFamily="34" charset="0"/>
                <a:ea typeface="Times New Roman" panose="02020603050405020304" pitchFamily="18" charset="0"/>
                <a:cs typeface="Arial" panose="020B0604020202020204" pitchFamily="34" charset="0"/>
              </a:rPr>
              <a:t>Spot the error/ ‘What’s wrong with this?’ </a:t>
            </a:r>
            <a:endParaRPr lang="en-GB" sz="1600" dirty="0">
              <a:effectLst/>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8903251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7CEC3DA-640F-89D2-8B7B-56DACB8B3B28}"/>
              </a:ext>
            </a:extLst>
          </p:cNvPr>
          <p:cNvSpPr txBox="1"/>
          <p:nvPr/>
        </p:nvSpPr>
        <p:spPr>
          <a:xfrm>
            <a:off x="542488" y="413764"/>
            <a:ext cx="1180191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000000">
                    <a:lumMod val="65000"/>
                    <a:lumOff val="35000"/>
                  </a:srgbClr>
                </a:solidFill>
                <a:effectLst/>
                <a:uLnTx/>
                <a:uFillTx/>
                <a:latin typeface="Arial"/>
                <a:ea typeface="+mn-ea"/>
                <a:cs typeface="+mn-cs"/>
              </a:rPr>
              <a:t>Let’s look at 6 and 7!</a:t>
            </a:r>
          </a:p>
        </p:txBody>
      </p:sp>
      <p:sp>
        <p:nvSpPr>
          <p:cNvPr id="4" name="TextBox 3">
            <a:extLst>
              <a:ext uri="{FF2B5EF4-FFF2-40B4-BE49-F238E27FC236}">
                <a16:creationId xmlns:a16="http://schemas.microsoft.com/office/drawing/2014/main" id="{44BA3677-DBAD-BFB3-CEFE-9D7529C30668}"/>
              </a:ext>
            </a:extLst>
          </p:cNvPr>
          <p:cNvSpPr txBox="1"/>
          <p:nvPr/>
        </p:nvSpPr>
        <p:spPr>
          <a:xfrm>
            <a:off x="542488" y="1017346"/>
            <a:ext cx="11107024"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u="none" strike="noStrike" kern="1200" cap="none" spc="0" normalizeH="0" baseline="0" noProof="0" dirty="0">
                <a:ln>
                  <a:noFill/>
                </a:ln>
                <a:solidFill>
                  <a:srgbClr val="000000">
                    <a:lumMod val="65000"/>
                    <a:lumOff val="35000"/>
                  </a:srgbClr>
                </a:solidFill>
                <a:effectLst/>
                <a:uLnTx/>
                <a:uFillTx/>
                <a:latin typeface="Arial"/>
                <a:ea typeface="+mn-ea"/>
                <a:cs typeface="+mn-cs"/>
              </a:rPr>
              <a:t>Finding all the ways that 6 and 7 are ‘made’ and then doing activities that give them a chance to </a:t>
            </a:r>
            <a:r>
              <a:rPr lang="en-GB" sz="2400" dirty="0">
                <a:solidFill>
                  <a:srgbClr val="000000">
                    <a:lumMod val="65000"/>
                    <a:lumOff val="35000"/>
                  </a:srgbClr>
                </a:solidFill>
                <a:latin typeface="Arial"/>
              </a:rPr>
              <a:t>practise will </a:t>
            </a:r>
            <a:r>
              <a:rPr kumimoji="0" lang="en-GB" sz="2400" u="none" strike="noStrike" kern="1200" cap="none" spc="0" normalizeH="0" baseline="0" noProof="0" dirty="0">
                <a:ln>
                  <a:noFill/>
                </a:ln>
                <a:solidFill>
                  <a:srgbClr val="000000">
                    <a:lumMod val="65000"/>
                    <a:lumOff val="35000"/>
                  </a:srgbClr>
                </a:solidFill>
                <a:effectLst/>
                <a:uLnTx/>
                <a:uFillTx/>
                <a:latin typeface="Arial"/>
                <a:ea typeface="+mn-ea"/>
                <a:cs typeface="+mn-cs"/>
              </a:rPr>
              <a:t>help children.</a:t>
            </a:r>
          </a:p>
        </p:txBody>
      </p:sp>
      <p:grpSp>
        <p:nvGrpSpPr>
          <p:cNvPr id="7" name="Group 6">
            <a:extLst>
              <a:ext uri="{FF2B5EF4-FFF2-40B4-BE49-F238E27FC236}">
                <a16:creationId xmlns:a16="http://schemas.microsoft.com/office/drawing/2014/main" id="{4E55DAD9-118A-8C73-BF2A-67CE03072705}"/>
              </a:ext>
            </a:extLst>
          </p:cNvPr>
          <p:cNvGrpSpPr/>
          <p:nvPr/>
        </p:nvGrpSpPr>
        <p:grpSpPr>
          <a:xfrm>
            <a:off x="6789566" y="4203500"/>
            <a:ext cx="2502530" cy="906961"/>
            <a:chOff x="3453775" y="3546696"/>
            <a:chExt cx="5241200" cy="1778294"/>
          </a:xfrm>
        </p:grpSpPr>
        <p:sp>
          <p:nvSpPr>
            <p:cNvPr id="26" name="Oval 25">
              <a:extLst>
                <a:ext uri="{FF2B5EF4-FFF2-40B4-BE49-F238E27FC236}">
                  <a16:creationId xmlns:a16="http://schemas.microsoft.com/office/drawing/2014/main" id="{6460D2C6-BE2B-C79B-3A5D-39008858283E}"/>
                </a:ext>
              </a:extLst>
            </p:cNvPr>
            <p:cNvSpPr/>
            <p:nvPr/>
          </p:nvSpPr>
          <p:spPr>
            <a:xfrm rot="5400000">
              <a:off x="7219316" y="4466940"/>
              <a:ext cx="858414" cy="857686"/>
            </a:xfrm>
            <a:prstGeom prst="ellipse">
              <a:avLst/>
            </a:prstGeom>
            <a:solidFill>
              <a:srgbClr val="FF0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Oval 26">
              <a:extLst>
                <a:ext uri="{FF2B5EF4-FFF2-40B4-BE49-F238E27FC236}">
                  <a16:creationId xmlns:a16="http://schemas.microsoft.com/office/drawing/2014/main" id="{3357002F-FEC6-9995-F720-2EEB3D5C9049}"/>
                </a:ext>
              </a:extLst>
            </p:cNvPr>
            <p:cNvSpPr/>
            <p:nvPr/>
          </p:nvSpPr>
          <p:spPr>
            <a:xfrm rot="5400000">
              <a:off x="7836925" y="3547060"/>
              <a:ext cx="858414" cy="857686"/>
            </a:xfrm>
            <a:prstGeom prst="ellipse">
              <a:avLst/>
            </a:prstGeom>
            <a:solidFill>
              <a:srgbClr val="FF0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Oval 27">
              <a:extLst>
                <a:ext uri="{FF2B5EF4-FFF2-40B4-BE49-F238E27FC236}">
                  <a16:creationId xmlns:a16="http://schemas.microsoft.com/office/drawing/2014/main" id="{6E4831C9-4CD9-7727-2854-0B07DEA3B88A}"/>
                </a:ext>
              </a:extLst>
            </p:cNvPr>
            <p:cNvSpPr/>
            <p:nvPr/>
          </p:nvSpPr>
          <p:spPr>
            <a:xfrm rot="5400000">
              <a:off x="6392336" y="3547060"/>
              <a:ext cx="858414" cy="857686"/>
            </a:xfrm>
            <a:prstGeom prst="ellipse">
              <a:avLst/>
            </a:prstGeom>
            <a:solidFill>
              <a:srgbClr val="FF0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Oval 28">
              <a:extLst>
                <a:ext uri="{FF2B5EF4-FFF2-40B4-BE49-F238E27FC236}">
                  <a16:creationId xmlns:a16="http://schemas.microsoft.com/office/drawing/2014/main" id="{2117F919-1A6C-A6A3-E7DB-846C3BB9AC9A}"/>
                </a:ext>
              </a:extLst>
            </p:cNvPr>
            <p:cNvSpPr/>
            <p:nvPr/>
          </p:nvSpPr>
          <p:spPr>
            <a:xfrm rot="5400000">
              <a:off x="5862359" y="4466940"/>
              <a:ext cx="858414" cy="857686"/>
            </a:xfrm>
            <a:prstGeom prst="ellipse">
              <a:avLst/>
            </a:prstGeom>
            <a:solidFill>
              <a:srgbClr val="FF0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Oval 29">
              <a:extLst>
                <a:ext uri="{FF2B5EF4-FFF2-40B4-BE49-F238E27FC236}">
                  <a16:creationId xmlns:a16="http://schemas.microsoft.com/office/drawing/2014/main" id="{9099AC68-0E1F-949D-AAA8-6EFA5F60F13A}"/>
                </a:ext>
              </a:extLst>
            </p:cNvPr>
            <p:cNvSpPr/>
            <p:nvPr/>
          </p:nvSpPr>
          <p:spPr>
            <a:xfrm rot="5400000">
              <a:off x="4810368" y="4466940"/>
              <a:ext cx="858414" cy="857686"/>
            </a:xfrm>
            <a:prstGeom prst="ellipse">
              <a:avLst/>
            </a:prstGeom>
            <a:solidFill>
              <a:srgbClr val="FFC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Oval 30">
              <a:extLst>
                <a:ext uri="{FF2B5EF4-FFF2-40B4-BE49-F238E27FC236}">
                  <a16:creationId xmlns:a16="http://schemas.microsoft.com/office/drawing/2014/main" id="{EE62CFF1-6386-E3CF-551F-DD5212E27444}"/>
                </a:ext>
              </a:extLst>
            </p:cNvPr>
            <p:cNvSpPr/>
            <p:nvPr/>
          </p:nvSpPr>
          <p:spPr>
            <a:xfrm rot="5400000">
              <a:off x="3983388" y="3547060"/>
              <a:ext cx="858414" cy="857686"/>
            </a:xfrm>
            <a:prstGeom prst="ellipse">
              <a:avLst/>
            </a:prstGeom>
            <a:solidFill>
              <a:srgbClr val="FFC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Oval 31">
              <a:extLst>
                <a:ext uri="{FF2B5EF4-FFF2-40B4-BE49-F238E27FC236}">
                  <a16:creationId xmlns:a16="http://schemas.microsoft.com/office/drawing/2014/main" id="{3AEDD2E9-73C5-3C6C-869F-B442001240F6}"/>
                </a:ext>
              </a:extLst>
            </p:cNvPr>
            <p:cNvSpPr/>
            <p:nvPr/>
          </p:nvSpPr>
          <p:spPr>
            <a:xfrm rot="5400000">
              <a:off x="3453411" y="4466940"/>
              <a:ext cx="858414" cy="857686"/>
            </a:xfrm>
            <a:prstGeom prst="ellipse">
              <a:avLst/>
            </a:prstGeom>
            <a:solidFill>
              <a:srgbClr val="FFC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41" name="Group 40">
            <a:extLst>
              <a:ext uri="{FF2B5EF4-FFF2-40B4-BE49-F238E27FC236}">
                <a16:creationId xmlns:a16="http://schemas.microsoft.com/office/drawing/2014/main" id="{A89A97B6-FD68-BD00-321F-4FCEA63188FF}"/>
              </a:ext>
            </a:extLst>
          </p:cNvPr>
          <p:cNvGrpSpPr/>
          <p:nvPr/>
        </p:nvGrpSpPr>
        <p:grpSpPr>
          <a:xfrm>
            <a:off x="648441" y="4097512"/>
            <a:ext cx="2071006" cy="1366075"/>
            <a:chOff x="3590697" y="1812615"/>
            <a:chExt cx="4097338" cy="2732088"/>
          </a:xfrm>
        </p:grpSpPr>
        <p:pic>
          <p:nvPicPr>
            <p:cNvPr id="34" name="Picture 2">
              <a:extLst>
                <a:ext uri="{FF2B5EF4-FFF2-40B4-BE49-F238E27FC236}">
                  <a16:creationId xmlns:a16="http://schemas.microsoft.com/office/drawing/2014/main" id="{E3C25F74-14B1-C49F-D6A0-7C0EE0269EE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51006"/>
            <a:stretch>
              <a:fillRect/>
            </a:stretch>
          </p:blipFill>
          <p:spPr bwMode="auto">
            <a:xfrm>
              <a:off x="3590697" y="1812615"/>
              <a:ext cx="4097338" cy="273208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35" name="Picture 34">
              <a:extLst>
                <a:ext uri="{FF2B5EF4-FFF2-40B4-BE49-F238E27FC236}">
                  <a16:creationId xmlns:a16="http://schemas.microsoft.com/office/drawing/2014/main" id="{581FE3A5-4F0A-31F3-2EE8-25334FF2F335}"/>
                </a:ext>
              </a:extLst>
            </p:cNvPr>
            <p:cNvPicPr>
              <a:picLocks noChangeAspect="1"/>
            </p:cNvPicPr>
            <p:nvPr/>
          </p:nvPicPr>
          <p:blipFill rotWithShape="1">
            <a:blip r:embed="rId4"/>
            <a:srcRect r="80540" b="48886"/>
            <a:stretch/>
          </p:blipFill>
          <p:spPr>
            <a:xfrm>
              <a:off x="3984253" y="2117444"/>
              <a:ext cx="924197" cy="916165"/>
            </a:xfrm>
            <a:prstGeom prst="rect">
              <a:avLst/>
            </a:prstGeom>
          </p:spPr>
        </p:pic>
        <p:pic>
          <p:nvPicPr>
            <p:cNvPr id="36" name="Picture 35">
              <a:extLst>
                <a:ext uri="{FF2B5EF4-FFF2-40B4-BE49-F238E27FC236}">
                  <a16:creationId xmlns:a16="http://schemas.microsoft.com/office/drawing/2014/main" id="{3DDD5130-12F0-A20E-017B-BA45B45E6DEF}"/>
                </a:ext>
              </a:extLst>
            </p:cNvPr>
            <p:cNvPicPr>
              <a:picLocks noChangeAspect="1"/>
            </p:cNvPicPr>
            <p:nvPr/>
          </p:nvPicPr>
          <p:blipFill rotWithShape="1">
            <a:blip r:embed="rId4"/>
            <a:srcRect l="80540" b="50000"/>
            <a:stretch/>
          </p:blipFill>
          <p:spPr>
            <a:xfrm>
              <a:off x="6226204" y="2117444"/>
              <a:ext cx="924198" cy="896189"/>
            </a:xfrm>
            <a:prstGeom prst="rect">
              <a:avLst/>
            </a:prstGeom>
          </p:spPr>
        </p:pic>
        <p:pic>
          <p:nvPicPr>
            <p:cNvPr id="37" name="Picture 36">
              <a:extLst>
                <a:ext uri="{FF2B5EF4-FFF2-40B4-BE49-F238E27FC236}">
                  <a16:creationId xmlns:a16="http://schemas.microsoft.com/office/drawing/2014/main" id="{37A71FEB-BDD1-080C-DA2E-11EE43FC34C6}"/>
                </a:ext>
              </a:extLst>
            </p:cNvPr>
            <p:cNvPicPr>
              <a:picLocks noChangeAspect="1"/>
            </p:cNvPicPr>
            <p:nvPr/>
          </p:nvPicPr>
          <p:blipFill rotWithShape="1">
            <a:blip r:embed="rId4"/>
            <a:srcRect l="80540" b="50000"/>
            <a:stretch/>
          </p:blipFill>
          <p:spPr>
            <a:xfrm>
              <a:off x="3986772" y="3178659"/>
              <a:ext cx="924198" cy="896189"/>
            </a:xfrm>
            <a:prstGeom prst="rect">
              <a:avLst/>
            </a:prstGeom>
          </p:spPr>
        </p:pic>
        <p:pic>
          <p:nvPicPr>
            <p:cNvPr id="38" name="Picture 37">
              <a:extLst>
                <a:ext uri="{FF2B5EF4-FFF2-40B4-BE49-F238E27FC236}">
                  <a16:creationId xmlns:a16="http://schemas.microsoft.com/office/drawing/2014/main" id="{284E40B3-E9E2-0506-5211-881CC15DC490}"/>
                </a:ext>
              </a:extLst>
            </p:cNvPr>
            <p:cNvPicPr>
              <a:picLocks noChangeAspect="1"/>
            </p:cNvPicPr>
            <p:nvPr/>
          </p:nvPicPr>
          <p:blipFill rotWithShape="1">
            <a:blip r:embed="rId4"/>
            <a:srcRect l="80540" b="50000"/>
            <a:stretch/>
          </p:blipFill>
          <p:spPr>
            <a:xfrm>
              <a:off x="5177267" y="3178659"/>
              <a:ext cx="924198" cy="896189"/>
            </a:xfrm>
            <a:prstGeom prst="rect">
              <a:avLst/>
            </a:prstGeom>
          </p:spPr>
        </p:pic>
        <p:pic>
          <p:nvPicPr>
            <p:cNvPr id="39" name="Picture 38">
              <a:extLst>
                <a:ext uri="{FF2B5EF4-FFF2-40B4-BE49-F238E27FC236}">
                  <a16:creationId xmlns:a16="http://schemas.microsoft.com/office/drawing/2014/main" id="{203E65FC-871E-78D1-BDE5-FB250D121244}"/>
                </a:ext>
              </a:extLst>
            </p:cNvPr>
            <p:cNvPicPr>
              <a:picLocks noChangeAspect="1"/>
            </p:cNvPicPr>
            <p:nvPr/>
          </p:nvPicPr>
          <p:blipFill rotWithShape="1">
            <a:blip r:embed="rId4"/>
            <a:srcRect l="80540" b="50000"/>
            <a:stretch/>
          </p:blipFill>
          <p:spPr>
            <a:xfrm>
              <a:off x="6367762" y="3182219"/>
              <a:ext cx="924198" cy="896189"/>
            </a:xfrm>
            <a:prstGeom prst="rect">
              <a:avLst/>
            </a:prstGeom>
          </p:spPr>
        </p:pic>
        <p:pic>
          <p:nvPicPr>
            <p:cNvPr id="40" name="Picture 39">
              <a:extLst>
                <a:ext uri="{FF2B5EF4-FFF2-40B4-BE49-F238E27FC236}">
                  <a16:creationId xmlns:a16="http://schemas.microsoft.com/office/drawing/2014/main" id="{EAE852EE-82FB-93D4-0452-7A7F33A072DA}"/>
                </a:ext>
              </a:extLst>
            </p:cNvPr>
            <p:cNvPicPr>
              <a:picLocks noChangeAspect="1"/>
            </p:cNvPicPr>
            <p:nvPr/>
          </p:nvPicPr>
          <p:blipFill rotWithShape="1">
            <a:blip r:embed="rId4"/>
            <a:srcRect r="80540" b="48886"/>
            <a:stretch/>
          </p:blipFill>
          <p:spPr>
            <a:xfrm>
              <a:off x="5177267" y="2097468"/>
              <a:ext cx="924197" cy="916165"/>
            </a:xfrm>
            <a:prstGeom prst="rect">
              <a:avLst/>
            </a:prstGeom>
          </p:spPr>
        </p:pic>
      </p:grpSp>
      <p:pic>
        <p:nvPicPr>
          <p:cNvPr id="2" name="Picture 1">
            <a:extLst>
              <a:ext uri="{FF2B5EF4-FFF2-40B4-BE49-F238E27FC236}">
                <a16:creationId xmlns:a16="http://schemas.microsoft.com/office/drawing/2014/main" id="{25005A69-4234-85CC-39E6-7389028CA0C8}"/>
              </a:ext>
            </a:extLst>
          </p:cNvPr>
          <p:cNvPicPr>
            <a:picLocks noChangeAspect="1"/>
          </p:cNvPicPr>
          <p:nvPr/>
        </p:nvPicPr>
        <p:blipFill rotWithShape="1">
          <a:blip r:embed="rId5"/>
          <a:srcRect b="80973"/>
          <a:stretch/>
        </p:blipFill>
        <p:spPr>
          <a:xfrm flipH="1">
            <a:off x="2215462" y="2153677"/>
            <a:ext cx="2089091" cy="1291442"/>
          </a:xfrm>
          <a:prstGeom prst="rect">
            <a:avLst/>
          </a:prstGeom>
        </p:spPr>
      </p:pic>
      <p:pic>
        <p:nvPicPr>
          <p:cNvPr id="6" name="Picture 5">
            <a:extLst>
              <a:ext uri="{FF2B5EF4-FFF2-40B4-BE49-F238E27FC236}">
                <a16:creationId xmlns:a16="http://schemas.microsoft.com/office/drawing/2014/main" id="{F4C3C3BA-2C66-B87F-5016-9A1803C99AF1}"/>
              </a:ext>
            </a:extLst>
          </p:cNvPr>
          <p:cNvPicPr>
            <a:picLocks noChangeAspect="1"/>
          </p:cNvPicPr>
          <p:nvPr/>
        </p:nvPicPr>
        <p:blipFill rotWithShape="1">
          <a:blip r:embed="rId6"/>
          <a:srcRect t="19004" b="60893"/>
          <a:stretch/>
        </p:blipFill>
        <p:spPr>
          <a:xfrm flipH="1">
            <a:off x="8074881" y="2198397"/>
            <a:ext cx="2089091" cy="1366075"/>
          </a:xfrm>
          <a:prstGeom prst="rect">
            <a:avLst/>
          </a:prstGeom>
        </p:spPr>
      </p:pic>
      <p:pic>
        <p:nvPicPr>
          <p:cNvPr id="8" name="Picture 7">
            <a:extLst>
              <a:ext uri="{FF2B5EF4-FFF2-40B4-BE49-F238E27FC236}">
                <a16:creationId xmlns:a16="http://schemas.microsoft.com/office/drawing/2014/main" id="{16129DF7-6E14-E58A-0F55-7CACACBEC1FA}"/>
              </a:ext>
            </a:extLst>
          </p:cNvPr>
          <p:cNvPicPr>
            <a:picLocks noChangeAspect="1"/>
          </p:cNvPicPr>
          <p:nvPr/>
        </p:nvPicPr>
        <p:blipFill>
          <a:blip r:embed="rId7"/>
          <a:stretch>
            <a:fillRect/>
          </a:stretch>
        </p:blipFill>
        <p:spPr>
          <a:xfrm>
            <a:off x="3354054" y="4213697"/>
            <a:ext cx="2357255" cy="1133707"/>
          </a:xfrm>
          <a:prstGeom prst="rect">
            <a:avLst/>
          </a:prstGeom>
        </p:spPr>
      </p:pic>
      <p:pic>
        <p:nvPicPr>
          <p:cNvPr id="9" name="Picture 8">
            <a:extLst>
              <a:ext uri="{FF2B5EF4-FFF2-40B4-BE49-F238E27FC236}">
                <a16:creationId xmlns:a16="http://schemas.microsoft.com/office/drawing/2014/main" id="{85E82D83-4F91-A9F7-7EA5-4D861FED2F46}"/>
              </a:ext>
            </a:extLst>
          </p:cNvPr>
          <p:cNvPicPr>
            <a:picLocks noChangeAspect="1"/>
          </p:cNvPicPr>
          <p:nvPr/>
        </p:nvPicPr>
        <p:blipFill>
          <a:blip r:embed="rId8"/>
          <a:stretch>
            <a:fillRect/>
          </a:stretch>
        </p:blipFill>
        <p:spPr>
          <a:xfrm>
            <a:off x="9631812" y="4074452"/>
            <a:ext cx="2361534" cy="1133707"/>
          </a:xfrm>
          <a:prstGeom prst="rect">
            <a:avLst/>
          </a:prstGeom>
        </p:spPr>
      </p:pic>
    </p:spTree>
    <p:extLst>
      <p:ext uri="{BB962C8B-B14F-4D97-AF65-F5344CB8AC3E}">
        <p14:creationId xmlns:p14="http://schemas.microsoft.com/office/powerpoint/2010/main" val="41865402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7CEC3DA-640F-89D2-8B7B-56DACB8B3B28}"/>
              </a:ext>
            </a:extLst>
          </p:cNvPr>
          <p:cNvSpPr txBox="1"/>
          <p:nvPr/>
        </p:nvSpPr>
        <p:spPr>
          <a:xfrm>
            <a:off x="542488" y="442517"/>
            <a:ext cx="1203960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000000">
                    <a:lumMod val="65000"/>
                    <a:lumOff val="35000"/>
                  </a:srgbClr>
                </a:solidFill>
                <a:effectLst/>
                <a:uLnTx/>
                <a:uFillTx/>
                <a:latin typeface="Arial"/>
                <a:ea typeface="+mn-ea"/>
                <a:cs typeface="+mn-cs"/>
              </a:rPr>
              <a:t>Recognising small ‘numbers’</a:t>
            </a:r>
          </a:p>
        </p:txBody>
      </p:sp>
      <p:pic>
        <p:nvPicPr>
          <p:cNvPr id="20" name="Picture 19" descr="Boy giving a thumbs up">
            <a:extLst>
              <a:ext uri="{FF2B5EF4-FFF2-40B4-BE49-F238E27FC236}">
                <a16:creationId xmlns:a16="http://schemas.microsoft.com/office/drawing/2014/main" id="{1B9CAB48-FBB1-D634-9A9E-A8188CC544D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56464" y="281416"/>
            <a:ext cx="2938216" cy="1958811"/>
          </a:xfrm>
          <a:prstGeom prst="rect">
            <a:avLst/>
          </a:prstGeom>
        </p:spPr>
      </p:pic>
      <p:sp>
        <p:nvSpPr>
          <p:cNvPr id="5" name="Speech Bubble: Rectangle with Corners Rounded 4">
            <a:extLst>
              <a:ext uri="{FF2B5EF4-FFF2-40B4-BE49-F238E27FC236}">
                <a16:creationId xmlns:a16="http://schemas.microsoft.com/office/drawing/2014/main" id="{6E2A8875-82E5-98D0-EC0B-960B161CD9D7}"/>
              </a:ext>
            </a:extLst>
          </p:cNvPr>
          <p:cNvSpPr/>
          <p:nvPr/>
        </p:nvSpPr>
        <p:spPr>
          <a:xfrm>
            <a:off x="2169026" y="2807022"/>
            <a:ext cx="8067174" cy="1810752"/>
          </a:xfrm>
          <a:prstGeom prst="wedgeRoundRectCallout">
            <a:avLst>
              <a:gd name="adj1" fmla="val -51582"/>
              <a:gd name="adj2" fmla="val 83890"/>
              <a:gd name="adj3" fmla="val 16667"/>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000000">
                    <a:lumMod val="65000"/>
                    <a:lumOff val="35000"/>
                  </a:srgbClr>
                </a:solidFill>
                <a:effectLst/>
                <a:uLnTx/>
                <a:uFillTx/>
                <a:latin typeface="Arial"/>
                <a:ea typeface="+mn-ea"/>
                <a:cs typeface="+mn-cs"/>
              </a:rPr>
              <a:t>Get your fast eyes ready!</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000000">
                    <a:lumMod val="65000"/>
                    <a:lumOff val="35000"/>
                  </a:srgbClr>
                </a:solidFill>
                <a:effectLst/>
                <a:uLnTx/>
                <a:uFillTx/>
                <a:latin typeface="Arial"/>
                <a:ea typeface="+mn-ea"/>
                <a:cs typeface="+mn-cs"/>
              </a:rPr>
              <a:t>Show on your fingers and tell your grown-up how many </a:t>
            </a:r>
            <a:r>
              <a:rPr lang="en-GB" sz="3200" dirty="0">
                <a:solidFill>
                  <a:srgbClr val="000000">
                    <a:lumMod val="65000"/>
                    <a:lumOff val="35000"/>
                  </a:srgbClr>
                </a:solidFill>
                <a:latin typeface="Arial"/>
              </a:rPr>
              <a:t>dots</a:t>
            </a:r>
            <a:r>
              <a:rPr kumimoji="0" lang="en-GB" sz="3200" b="0" i="0" u="none" strike="noStrike" kern="1200" cap="none" spc="0" normalizeH="0" baseline="0" noProof="0" dirty="0">
                <a:ln>
                  <a:noFill/>
                </a:ln>
                <a:solidFill>
                  <a:srgbClr val="000000">
                    <a:lumMod val="65000"/>
                    <a:lumOff val="35000"/>
                  </a:srgbClr>
                </a:solidFill>
                <a:effectLst/>
                <a:uLnTx/>
                <a:uFillTx/>
                <a:latin typeface="Arial"/>
                <a:ea typeface="+mn-ea"/>
                <a:cs typeface="+mn-cs"/>
              </a:rPr>
              <a:t> you can see!</a:t>
            </a:r>
          </a:p>
        </p:txBody>
      </p:sp>
      <p:sp>
        <p:nvSpPr>
          <p:cNvPr id="2" name="TextBox 1">
            <a:extLst>
              <a:ext uri="{FF2B5EF4-FFF2-40B4-BE49-F238E27FC236}">
                <a16:creationId xmlns:a16="http://schemas.microsoft.com/office/drawing/2014/main" id="{327DCC85-5936-4C66-47DD-D14CA8726635}"/>
              </a:ext>
            </a:extLst>
          </p:cNvPr>
          <p:cNvSpPr txBox="1"/>
          <p:nvPr/>
        </p:nvSpPr>
        <p:spPr>
          <a:xfrm>
            <a:off x="542487" y="1185750"/>
            <a:ext cx="8613977"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585858"/>
                </a:solidFill>
                <a:effectLst/>
                <a:uLnTx/>
                <a:uFillTx/>
                <a:latin typeface="Arial"/>
                <a:ea typeface="+mn-ea"/>
                <a:cs typeface="+mn-cs"/>
              </a:rPr>
              <a:t>For all of the activities you will be doing at home, we want children to use a special skill called ‘subitising’.</a:t>
            </a:r>
            <a:endParaRPr kumimoji="0" lang="en-GB" sz="2400" b="1" i="1" u="none" strike="noStrike" kern="1200" cap="none" spc="0" normalizeH="0" baseline="0" noProof="0" dirty="0">
              <a:ln>
                <a:noFill/>
              </a:ln>
              <a:solidFill>
                <a:srgbClr val="000000">
                  <a:lumMod val="65000"/>
                  <a:lumOff val="35000"/>
                </a:srgbClr>
              </a:solidFill>
              <a:effectLst/>
              <a:uLnTx/>
              <a:uFillTx/>
              <a:latin typeface="Arial"/>
              <a:ea typeface="+mn-ea"/>
              <a:cs typeface="+mn-cs"/>
            </a:endParaRPr>
          </a:p>
        </p:txBody>
      </p:sp>
    </p:spTree>
    <p:extLst>
      <p:ext uri="{BB962C8B-B14F-4D97-AF65-F5344CB8AC3E}">
        <p14:creationId xmlns:p14="http://schemas.microsoft.com/office/powerpoint/2010/main" val="35425882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141327BE-4E69-4C92-9F25-14A735E87595}"/>
              </a:ext>
            </a:extLst>
          </p:cNvPr>
          <p:cNvSpPr>
            <a:spLocks noGrp="1"/>
          </p:cNvSpPr>
          <p:nvPr>
            <p:ph type="ftr" sz="quarter" idx="11"/>
          </p:nvPr>
        </p:nvSpPr>
        <p:spPr/>
        <p:txBody>
          <a:bodyPr/>
          <a:lstStyle/>
          <a:p>
            <a:pPr marL="0" marR="0" lvl="0" indent="0" algn="ctr" defTabSz="914400" rtl="0" eaLnBrk="1" fontAlgn="base" latinLnBrk="0" hangingPunct="1">
              <a:lnSpc>
                <a:spcPct val="100000"/>
              </a:lnSpc>
              <a:spcBef>
                <a:spcPct val="20000"/>
              </a:spcBef>
              <a:spcAft>
                <a:spcPct val="0"/>
              </a:spcAft>
              <a:buClr>
                <a:srgbClr val="00628C"/>
              </a:buClr>
              <a:buSzTx/>
              <a:buFont typeface="Arial" panose="020B0604020202020204" pitchFamily="34" charset="0"/>
              <a:buNone/>
              <a:tabLst/>
              <a:defRPr/>
            </a:pPr>
            <a:r>
              <a:rPr kumimoji="0" lang="en-GB" sz="1200" b="0" i="0" u="none" strike="noStrike" kern="1200" cap="none" spc="0" normalizeH="0" baseline="0" noProof="0" dirty="0">
                <a:ln>
                  <a:noFill/>
                </a:ln>
                <a:solidFill>
                  <a:srgbClr val="585858">
                    <a:tint val="75000"/>
                  </a:srgbClr>
                </a:solidFill>
                <a:effectLst/>
                <a:uLnTx/>
                <a:uFillTx/>
                <a:latin typeface="Arial" panose="020B0604020202020204" pitchFamily="34" charset="0"/>
                <a:ea typeface="+mn-ea"/>
                <a:cs typeface="+mn-cs"/>
              </a:rPr>
              <a:t>Mastering Number 2021/2022</a:t>
            </a:r>
          </a:p>
        </p:txBody>
      </p:sp>
      <p:pic>
        <p:nvPicPr>
          <p:cNvPr id="6" name="Picture 5">
            <a:extLst>
              <a:ext uri="{FF2B5EF4-FFF2-40B4-BE49-F238E27FC236}">
                <a16:creationId xmlns:a16="http://schemas.microsoft.com/office/drawing/2014/main" id="{C982718D-7FD7-4122-85BA-8B3523FD118B}"/>
              </a:ext>
            </a:extLst>
          </p:cNvPr>
          <p:cNvPicPr>
            <a:picLocks noChangeAspect="1"/>
          </p:cNvPicPr>
          <p:nvPr/>
        </p:nvPicPr>
        <p:blipFill rotWithShape="1">
          <a:blip r:embed="rId3"/>
          <a:srcRect l="17143" t="20601" r="71964" b="58730"/>
          <a:stretch/>
        </p:blipFill>
        <p:spPr>
          <a:xfrm>
            <a:off x="4136573" y="2192091"/>
            <a:ext cx="1328057" cy="1417510"/>
          </a:xfrm>
          <a:prstGeom prst="ellipse">
            <a:avLst/>
          </a:prstGeom>
        </p:spPr>
      </p:pic>
      <p:pic>
        <p:nvPicPr>
          <p:cNvPr id="7" name="Picture 6">
            <a:extLst>
              <a:ext uri="{FF2B5EF4-FFF2-40B4-BE49-F238E27FC236}">
                <a16:creationId xmlns:a16="http://schemas.microsoft.com/office/drawing/2014/main" id="{EA2C575A-093D-5CDF-8B51-8BECD2F322D6}"/>
              </a:ext>
            </a:extLst>
          </p:cNvPr>
          <p:cNvPicPr>
            <a:picLocks noChangeAspect="1"/>
          </p:cNvPicPr>
          <p:nvPr/>
        </p:nvPicPr>
        <p:blipFill rotWithShape="1">
          <a:blip r:embed="rId3"/>
          <a:srcRect l="17143" t="20601" r="71964" b="58730"/>
          <a:stretch/>
        </p:blipFill>
        <p:spPr>
          <a:xfrm>
            <a:off x="6139542" y="2192091"/>
            <a:ext cx="1328057" cy="1417510"/>
          </a:xfrm>
          <a:prstGeom prst="ellipse">
            <a:avLst/>
          </a:prstGeom>
        </p:spPr>
      </p:pic>
    </p:spTree>
    <p:extLst>
      <p:ext uri="{BB962C8B-B14F-4D97-AF65-F5344CB8AC3E}">
        <p14:creationId xmlns:p14="http://schemas.microsoft.com/office/powerpoint/2010/main" val="26629857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141327BE-4E69-4C92-9F25-14A735E87595}"/>
              </a:ext>
            </a:extLst>
          </p:cNvPr>
          <p:cNvSpPr>
            <a:spLocks noGrp="1"/>
          </p:cNvSpPr>
          <p:nvPr>
            <p:ph type="ftr" sz="quarter" idx="11"/>
          </p:nvPr>
        </p:nvSpPr>
        <p:spPr/>
        <p:txBody>
          <a:bodyPr/>
          <a:lstStyle/>
          <a:p>
            <a:pPr marL="0" marR="0" lvl="0" indent="0" algn="ctr" defTabSz="914400" rtl="0" eaLnBrk="1" fontAlgn="base" latinLnBrk="0" hangingPunct="1">
              <a:lnSpc>
                <a:spcPct val="100000"/>
              </a:lnSpc>
              <a:spcBef>
                <a:spcPct val="20000"/>
              </a:spcBef>
              <a:spcAft>
                <a:spcPct val="0"/>
              </a:spcAft>
              <a:buClr>
                <a:srgbClr val="00628C"/>
              </a:buClr>
              <a:buSzTx/>
              <a:buFont typeface="Arial" panose="020B0604020202020204" pitchFamily="34" charset="0"/>
              <a:buNone/>
              <a:tabLst/>
              <a:defRPr/>
            </a:pPr>
            <a:r>
              <a:rPr kumimoji="0" lang="en-GB" sz="1200" b="0" i="0" u="none" strike="noStrike" kern="1200" cap="none" spc="0" normalizeH="0" baseline="0" noProof="0">
                <a:ln>
                  <a:noFill/>
                </a:ln>
                <a:solidFill>
                  <a:srgbClr val="585858">
                    <a:tint val="75000"/>
                  </a:srgbClr>
                </a:solidFill>
                <a:effectLst/>
                <a:uLnTx/>
                <a:uFillTx/>
                <a:latin typeface="Arial" panose="020B0604020202020204" pitchFamily="34" charset="0"/>
                <a:ea typeface="+mn-ea"/>
                <a:cs typeface="+mn-cs"/>
              </a:rPr>
              <a:t>Mastering Number 2021/2022</a:t>
            </a:r>
          </a:p>
        </p:txBody>
      </p:sp>
      <p:pic>
        <p:nvPicPr>
          <p:cNvPr id="6" name="Picture 5">
            <a:extLst>
              <a:ext uri="{FF2B5EF4-FFF2-40B4-BE49-F238E27FC236}">
                <a16:creationId xmlns:a16="http://schemas.microsoft.com/office/drawing/2014/main" id="{C982718D-7FD7-4122-85BA-8B3523FD118B}"/>
              </a:ext>
            </a:extLst>
          </p:cNvPr>
          <p:cNvPicPr>
            <a:picLocks noChangeAspect="1"/>
          </p:cNvPicPr>
          <p:nvPr/>
        </p:nvPicPr>
        <p:blipFill rotWithShape="1">
          <a:blip r:embed="rId3"/>
          <a:srcRect l="49375" t="18572" r="18840" b="23175"/>
          <a:stretch/>
        </p:blipFill>
        <p:spPr>
          <a:xfrm>
            <a:off x="4397829" y="1273628"/>
            <a:ext cx="3875314" cy="3995057"/>
          </a:xfrm>
          <a:prstGeom prst="rect">
            <a:avLst/>
          </a:prstGeom>
        </p:spPr>
      </p:pic>
    </p:spTree>
    <p:extLst>
      <p:ext uri="{BB962C8B-B14F-4D97-AF65-F5344CB8AC3E}">
        <p14:creationId xmlns:p14="http://schemas.microsoft.com/office/powerpoint/2010/main" val="34120146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DAC1741-ABCF-E65F-93A5-2805537E1B30}"/>
              </a:ext>
            </a:extLst>
          </p:cNvPr>
          <p:cNvPicPr>
            <a:picLocks noChangeAspect="1"/>
          </p:cNvPicPr>
          <p:nvPr/>
        </p:nvPicPr>
        <p:blipFill rotWithShape="1">
          <a:blip r:embed="rId3"/>
          <a:srcRect l="51428" r="31697"/>
          <a:stretch/>
        </p:blipFill>
        <p:spPr>
          <a:xfrm>
            <a:off x="6270170" y="0"/>
            <a:ext cx="2057401" cy="6858000"/>
          </a:xfrm>
          <a:prstGeom prst="rect">
            <a:avLst/>
          </a:prstGeom>
        </p:spPr>
      </p:pic>
      <p:pic>
        <p:nvPicPr>
          <p:cNvPr id="5" name="Picture 4">
            <a:extLst>
              <a:ext uri="{FF2B5EF4-FFF2-40B4-BE49-F238E27FC236}">
                <a16:creationId xmlns:a16="http://schemas.microsoft.com/office/drawing/2014/main" id="{E90E9DD3-3EAA-67B0-4B0C-D262A78CD9E9}"/>
              </a:ext>
            </a:extLst>
          </p:cNvPr>
          <p:cNvPicPr>
            <a:picLocks noChangeAspect="1"/>
          </p:cNvPicPr>
          <p:nvPr/>
        </p:nvPicPr>
        <p:blipFill rotWithShape="1">
          <a:blip r:embed="rId3"/>
          <a:srcRect l="51428" r="31697"/>
          <a:stretch/>
        </p:blipFill>
        <p:spPr>
          <a:xfrm>
            <a:off x="3951513" y="0"/>
            <a:ext cx="2057401" cy="6858000"/>
          </a:xfrm>
          <a:prstGeom prst="rect">
            <a:avLst/>
          </a:prstGeom>
        </p:spPr>
      </p:pic>
    </p:spTree>
    <p:extLst>
      <p:ext uri="{BB962C8B-B14F-4D97-AF65-F5344CB8AC3E}">
        <p14:creationId xmlns:p14="http://schemas.microsoft.com/office/powerpoint/2010/main" val="12214353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ea typeface="+mn-ea"/>
              <a:cs typeface="Times New Roman"/>
            </a:endParaRPr>
          </a:p>
        </p:txBody>
      </p:sp>
      <p:sp>
        <p:nvSpPr>
          <p:cNvPr id="5" name="Oval 4">
            <a:extLst>
              <a:ext uri="{FF2B5EF4-FFF2-40B4-BE49-F238E27FC236}">
                <a16:creationId xmlns:a16="http://schemas.microsoft.com/office/drawing/2014/main" id="{F6FE7BF8-EF03-C15F-DC9F-6D003893A30D}"/>
              </a:ext>
            </a:extLst>
          </p:cNvPr>
          <p:cNvSpPr/>
          <p:nvPr/>
        </p:nvSpPr>
        <p:spPr>
          <a:xfrm>
            <a:off x="2645351" y="1283759"/>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a:ea typeface="+mn-ea"/>
              <a:cs typeface="+mn-cs"/>
            </a:endParaRPr>
          </a:p>
        </p:txBody>
      </p:sp>
      <p:sp>
        <p:nvSpPr>
          <p:cNvPr id="6" name="Oval 5">
            <a:extLst>
              <a:ext uri="{FF2B5EF4-FFF2-40B4-BE49-F238E27FC236}">
                <a16:creationId xmlns:a16="http://schemas.microsoft.com/office/drawing/2014/main" id="{29A133FE-5EDD-FFF9-7CF0-934E8D32ED64}"/>
              </a:ext>
            </a:extLst>
          </p:cNvPr>
          <p:cNvSpPr/>
          <p:nvPr/>
        </p:nvSpPr>
        <p:spPr>
          <a:xfrm>
            <a:off x="3702668" y="3135490"/>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a:ea typeface="+mn-ea"/>
              <a:cs typeface="+mn-cs"/>
            </a:endParaRPr>
          </a:p>
        </p:txBody>
      </p:sp>
      <p:sp>
        <p:nvSpPr>
          <p:cNvPr id="7" name="Oval 6">
            <a:extLst>
              <a:ext uri="{FF2B5EF4-FFF2-40B4-BE49-F238E27FC236}">
                <a16:creationId xmlns:a16="http://schemas.microsoft.com/office/drawing/2014/main" id="{768AABD6-3351-25DE-297F-9C489173BB5D}"/>
              </a:ext>
            </a:extLst>
          </p:cNvPr>
          <p:cNvSpPr/>
          <p:nvPr/>
        </p:nvSpPr>
        <p:spPr>
          <a:xfrm>
            <a:off x="1514002" y="3135490"/>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a:ea typeface="+mn-ea"/>
              <a:cs typeface="+mn-cs"/>
            </a:endParaRPr>
          </a:p>
        </p:txBody>
      </p:sp>
      <p:sp>
        <p:nvSpPr>
          <p:cNvPr id="8" name="Oval 7">
            <a:extLst>
              <a:ext uri="{FF2B5EF4-FFF2-40B4-BE49-F238E27FC236}">
                <a16:creationId xmlns:a16="http://schemas.microsoft.com/office/drawing/2014/main" id="{432BC5DB-E9D4-ED37-1407-4D17BCACD192}"/>
              </a:ext>
            </a:extLst>
          </p:cNvPr>
          <p:cNvSpPr/>
          <p:nvPr/>
        </p:nvSpPr>
        <p:spPr>
          <a:xfrm>
            <a:off x="8127424" y="242111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a:ea typeface="+mn-ea"/>
              <a:cs typeface="+mn-cs"/>
            </a:endParaRPr>
          </a:p>
        </p:txBody>
      </p:sp>
    </p:spTree>
    <p:extLst>
      <p:ext uri="{BB962C8B-B14F-4D97-AF65-F5344CB8AC3E}">
        <p14:creationId xmlns:p14="http://schemas.microsoft.com/office/powerpoint/2010/main" val="22785943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7AA596A9-15BF-4FBB-A12D-F3B80E84868D}"/>
              </a:ext>
            </a:extLst>
          </p:cNvPr>
          <p:cNvSpPr>
            <a:spLocks noGrp="1"/>
          </p:cNvSpPr>
          <p:nvPr>
            <p:ph type="ftr" sz="quarter" idx="11"/>
          </p:nvPr>
        </p:nvSpPr>
        <p:spPr/>
        <p:txBody>
          <a:bodyPr/>
          <a:lstStyle/>
          <a:p>
            <a:pPr marL="0" marR="0" lvl="0" indent="0" algn="ctr" defTabSz="914400" rtl="0" eaLnBrk="1" fontAlgn="base" latinLnBrk="0" hangingPunct="1">
              <a:lnSpc>
                <a:spcPct val="100000"/>
              </a:lnSpc>
              <a:spcBef>
                <a:spcPct val="20000"/>
              </a:spcBef>
              <a:spcAft>
                <a:spcPct val="0"/>
              </a:spcAft>
              <a:buClr>
                <a:srgbClr val="00628C"/>
              </a:buClr>
              <a:buSzTx/>
              <a:buFont typeface="Arial" panose="020B0604020202020204" pitchFamily="34" charset="0"/>
              <a:buNone/>
              <a:tabLst/>
              <a:defRPr/>
            </a:pPr>
            <a:r>
              <a:rPr kumimoji="0" lang="en-GB" sz="1200" b="0" i="0" u="none" strike="noStrike" kern="1200" cap="none" spc="0" normalizeH="0" baseline="0" noProof="0">
                <a:ln>
                  <a:noFill/>
                </a:ln>
                <a:solidFill>
                  <a:srgbClr val="585858">
                    <a:tint val="75000"/>
                  </a:srgbClr>
                </a:solidFill>
                <a:effectLst/>
                <a:uLnTx/>
                <a:uFillTx/>
                <a:latin typeface="Arial" panose="020B0604020202020204" pitchFamily="34" charset="0"/>
                <a:ea typeface="+mn-ea"/>
                <a:cs typeface="+mn-cs"/>
              </a:rPr>
              <a:t>Mastering Number 2021/2022</a:t>
            </a:r>
          </a:p>
        </p:txBody>
      </p:sp>
      <p:pic>
        <p:nvPicPr>
          <p:cNvPr id="6" name="Picture 5">
            <a:extLst>
              <a:ext uri="{FF2B5EF4-FFF2-40B4-BE49-F238E27FC236}">
                <a16:creationId xmlns:a16="http://schemas.microsoft.com/office/drawing/2014/main" id="{C3FF6DFF-BCDB-47C2-B304-842E8B3D2619}"/>
              </a:ext>
            </a:extLst>
          </p:cNvPr>
          <p:cNvPicPr>
            <a:picLocks noChangeAspect="1"/>
          </p:cNvPicPr>
          <p:nvPr/>
        </p:nvPicPr>
        <p:blipFill rotWithShape="1">
          <a:blip r:embed="rId3"/>
          <a:srcRect l="15714" r="53393"/>
          <a:stretch/>
        </p:blipFill>
        <p:spPr>
          <a:xfrm>
            <a:off x="4386943" y="0"/>
            <a:ext cx="3766457" cy="6858000"/>
          </a:xfrm>
          <a:prstGeom prst="rect">
            <a:avLst/>
          </a:prstGeom>
        </p:spPr>
      </p:pic>
      <p:sp>
        <p:nvSpPr>
          <p:cNvPr id="2" name="Rectangle 1">
            <a:extLst>
              <a:ext uri="{FF2B5EF4-FFF2-40B4-BE49-F238E27FC236}">
                <a16:creationId xmlns:a16="http://schemas.microsoft.com/office/drawing/2014/main" id="{BFF3476C-5D9D-43EC-83A6-33AC8A2A612B}"/>
              </a:ext>
            </a:extLst>
          </p:cNvPr>
          <p:cNvSpPr/>
          <p:nvPr/>
        </p:nvSpPr>
        <p:spPr>
          <a:xfrm>
            <a:off x="4814024" y="6352143"/>
            <a:ext cx="3339376" cy="369332"/>
          </a:xfrm>
          <a:prstGeom prst="rect">
            <a:avLst/>
          </a:prstGeom>
        </p:spPr>
        <p:txBody>
          <a:bodyPr wrap="none">
            <a:spAutoFit/>
          </a:bodyPr>
          <a:lstStyle/>
          <a:p>
            <a:r>
              <a:rPr lang="en-GB" dirty="0"/>
              <a:t>How you know that this is five?</a:t>
            </a:r>
          </a:p>
        </p:txBody>
      </p:sp>
    </p:spTree>
    <p:extLst>
      <p:ext uri="{BB962C8B-B14F-4D97-AF65-F5344CB8AC3E}">
        <p14:creationId xmlns:p14="http://schemas.microsoft.com/office/powerpoint/2010/main" val="386179451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A88115F-BC60-280E-7F58-20EB10089F3C}"/>
              </a:ext>
            </a:extLst>
          </p:cNvPr>
          <p:cNvPicPr>
            <a:picLocks noChangeAspect="1"/>
          </p:cNvPicPr>
          <p:nvPr/>
        </p:nvPicPr>
        <p:blipFill rotWithShape="1">
          <a:blip r:embed="rId3"/>
          <a:srcRect r="52678"/>
          <a:stretch/>
        </p:blipFill>
        <p:spPr>
          <a:xfrm>
            <a:off x="326571" y="-1019195"/>
            <a:ext cx="5769429" cy="6858000"/>
          </a:xfrm>
          <a:prstGeom prst="rect">
            <a:avLst/>
          </a:prstGeom>
        </p:spPr>
      </p:pic>
      <p:pic>
        <p:nvPicPr>
          <p:cNvPr id="5" name="Picture 4">
            <a:extLst>
              <a:ext uri="{FF2B5EF4-FFF2-40B4-BE49-F238E27FC236}">
                <a16:creationId xmlns:a16="http://schemas.microsoft.com/office/drawing/2014/main" id="{EF74A116-4E0F-FB94-C164-18EDA9AF9F1A}"/>
              </a:ext>
            </a:extLst>
          </p:cNvPr>
          <p:cNvPicPr>
            <a:picLocks noChangeAspect="1"/>
          </p:cNvPicPr>
          <p:nvPr/>
        </p:nvPicPr>
        <p:blipFill rotWithShape="1">
          <a:blip r:embed="rId4"/>
          <a:srcRect l="17143" t="20601" r="71964" b="58730"/>
          <a:stretch/>
        </p:blipFill>
        <p:spPr>
          <a:xfrm>
            <a:off x="7249887" y="2409805"/>
            <a:ext cx="1328057" cy="1417510"/>
          </a:xfrm>
          <a:prstGeom prst="ellipse">
            <a:avLst/>
          </a:prstGeom>
        </p:spPr>
      </p:pic>
      <p:sp>
        <p:nvSpPr>
          <p:cNvPr id="2" name="Rectangle 1">
            <a:extLst>
              <a:ext uri="{FF2B5EF4-FFF2-40B4-BE49-F238E27FC236}">
                <a16:creationId xmlns:a16="http://schemas.microsoft.com/office/drawing/2014/main" id="{B77A9CC1-0358-46FE-9EFC-7966BC00F901}"/>
              </a:ext>
            </a:extLst>
          </p:cNvPr>
          <p:cNvSpPr/>
          <p:nvPr/>
        </p:nvSpPr>
        <p:spPr>
          <a:xfrm>
            <a:off x="326571" y="5177085"/>
            <a:ext cx="9183187" cy="1323439"/>
          </a:xfrm>
          <a:prstGeom prst="rect">
            <a:avLst/>
          </a:prstGeom>
        </p:spPr>
        <p:txBody>
          <a:bodyPr wrap="square">
            <a:spAutoFit/>
          </a:bodyPr>
          <a:lstStyle/>
          <a:p>
            <a:r>
              <a:rPr lang="en-GB" sz="2000" dirty="0"/>
              <a:t>What helps you to see six here? </a:t>
            </a:r>
          </a:p>
          <a:p>
            <a:r>
              <a:rPr lang="en-GB" sz="2000" dirty="0"/>
              <a:t>The dice representations are a useful support that children become used to recognising. However, it’s also important that they can recognise the amounts when they are not in the dice patterns.</a:t>
            </a:r>
          </a:p>
        </p:txBody>
      </p:sp>
    </p:spTree>
    <p:extLst>
      <p:ext uri="{BB962C8B-B14F-4D97-AF65-F5344CB8AC3E}">
        <p14:creationId xmlns:p14="http://schemas.microsoft.com/office/powerpoint/2010/main" val="37492094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418F8D-83CC-382E-D5ED-FB28F9EEEF10}"/>
              </a:ext>
            </a:extLst>
          </p:cNvPr>
          <p:cNvSpPr>
            <a:spLocks noGrp="1"/>
          </p:cNvSpPr>
          <p:nvPr>
            <p:ph type="title"/>
          </p:nvPr>
        </p:nvSpPr>
        <p:spPr/>
        <p:txBody>
          <a:bodyPr/>
          <a:lstStyle/>
          <a:p>
            <a:r>
              <a:rPr lang="en-GB" dirty="0"/>
              <a:t>Home learning tasks</a:t>
            </a:r>
          </a:p>
        </p:txBody>
      </p:sp>
      <p:sp>
        <p:nvSpPr>
          <p:cNvPr id="3" name="Content Placeholder 2">
            <a:extLst>
              <a:ext uri="{FF2B5EF4-FFF2-40B4-BE49-F238E27FC236}">
                <a16:creationId xmlns:a16="http://schemas.microsoft.com/office/drawing/2014/main" id="{252DE0CD-1012-F19F-B413-9E303F346B72}"/>
              </a:ext>
            </a:extLst>
          </p:cNvPr>
          <p:cNvSpPr>
            <a:spLocks noGrp="1"/>
          </p:cNvSpPr>
          <p:nvPr>
            <p:ph idx="1"/>
          </p:nvPr>
        </p:nvSpPr>
        <p:spPr/>
        <p:txBody>
          <a:bodyPr/>
          <a:lstStyle/>
          <a:p>
            <a:r>
              <a:rPr lang="en-GB" dirty="0"/>
              <a:t>Each week, you will be given a sheet that explains some activities that children can do with their grown-up.</a:t>
            </a:r>
          </a:p>
          <a:p>
            <a:r>
              <a:rPr lang="en-GB" dirty="0"/>
              <a:t>In Year 1, the tasks will all be about finding ways to make 6 and 7, but these tasks could be used for other numbers later on.</a:t>
            </a:r>
          </a:p>
          <a:p>
            <a:r>
              <a:rPr lang="en-GB" dirty="0"/>
              <a:t>In all of the tasks, children should be encouraged to ‘see’ the amount of objects without counting – just as they did in the previous activity.</a:t>
            </a:r>
          </a:p>
        </p:txBody>
      </p:sp>
    </p:spTree>
    <p:extLst>
      <p:ext uri="{BB962C8B-B14F-4D97-AF65-F5344CB8AC3E}">
        <p14:creationId xmlns:p14="http://schemas.microsoft.com/office/powerpoint/2010/main" val="29487822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8F602D3-E50B-44F8-B73D-C6F7340DAE47}"/>
              </a:ext>
            </a:extLst>
          </p:cNvPr>
          <p:cNvSpPr txBox="1">
            <a:spLocks noGrp="1"/>
          </p:cNvSpPr>
          <p:nvPr>
            <p:ph type="title"/>
          </p:nvPr>
        </p:nvSpPr>
        <p:spPr>
          <a:xfrm>
            <a:off x="160177" y="152994"/>
            <a:ext cx="5935823" cy="954107"/>
          </a:xfrm>
          <a:prstGeom prst="rect">
            <a:avLst/>
          </a:prstGeom>
          <a:noFill/>
        </p:spPr>
        <p:txBody>
          <a:bodyPr wrap="square" rtlCol="0">
            <a:spAutoFit/>
          </a:bodyPr>
          <a:lstStyle/>
          <a:p>
            <a:pPr lvl="0">
              <a:lnSpc>
                <a:spcPct val="100000"/>
              </a:lnSpc>
              <a:spcBef>
                <a:spcPts val="0"/>
              </a:spcBef>
              <a:defRPr/>
            </a:pPr>
            <a:r>
              <a:rPr kumimoji="0" lang="en-GB" sz="2800" b="1" i="0" u="none" strike="noStrike" kern="1200" cap="none" spc="0" normalizeH="0" baseline="0" noProof="0" dirty="0">
                <a:ln>
                  <a:noFill/>
                </a:ln>
                <a:solidFill>
                  <a:srgbClr val="000000">
                    <a:lumMod val="65000"/>
                    <a:lumOff val="35000"/>
                  </a:srgbClr>
                </a:solidFill>
                <a:effectLst/>
                <a:uLnTx/>
                <a:uFillTx/>
                <a:latin typeface="Arial"/>
                <a:ea typeface="+mn-ea"/>
                <a:cs typeface="+mn-cs"/>
              </a:rPr>
              <a:t>Let us take a look at some of the activities involved in the project. </a:t>
            </a:r>
          </a:p>
        </p:txBody>
      </p:sp>
      <p:sp>
        <p:nvSpPr>
          <p:cNvPr id="8" name="Rectangle 7">
            <a:extLst>
              <a:ext uri="{FF2B5EF4-FFF2-40B4-BE49-F238E27FC236}">
                <a16:creationId xmlns:a16="http://schemas.microsoft.com/office/drawing/2014/main" id="{0A517EB9-DD10-4293-911C-FB4CB5A7F6A0}"/>
              </a:ext>
            </a:extLst>
          </p:cNvPr>
          <p:cNvSpPr/>
          <p:nvPr/>
        </p:nvSpPr>
        <p:spPr>
          <a:xfrm>
            <a:off x="196725" y="1544234"/>
            <a:ext cx="6096000" cy="5016758"/>
          </a:xfrm>
          <a:prstGeom prst="rect">
            <a:avLst/>
          </a:prstGeom>
        </p:spPr>
        <p:txBody>
          <a:bodyPr>
            <a:spAutoFit/>
          </a:bodyPr>
          <a:lstStyle/>
          <a:p>
            <a:r>
              <a:rPr lang="en-GB" sz="2000" dirty="0">
                <a:latin typeface="Arial" panose="020B0604020202020204" pitchFamily="34" charset="0"/>
                <a:cs typeface="Arial" panose="020B0604020202020204" pitchFamily="34" charset="0"/>
              </a:rPr>
              <a:t>The home learning sheet and diary asks you to complete certain activities on certain days. Try to keep to this if possible, but if you have to move days around due to other commitments, that is fine.</a:t>
            </a:r>
          </a:p>
          <a:p>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We understand that children have clubs and activities which may mean they have to ‘miss’ certain days, in these cases we are asking you to complete the tasks at the weekend instead- it is </a:t>
            </a:r>
            <a:r>
              <a:rPr lang="en-GB" sz="2000" dirty="0">
                <a:solidFill>
                  <a:srgbClr val="FF0000"/>
                </a:solidFill>
                <a:latin typeface="Arial" panose="020B0604020202020204" pitchFamily="34" charset="0"/>
                <a:cs typeface="Arial" panose="020B0604020202020204" pitchFamily="34" charset="0"/>
              </a:rPr>
              <a:t>only 10 minutes a day!</a:t>
            </a:r>
            <a:r>
              <a:rPr lang="en-GB" sz="2000" dirty="0">
                <a:latin typeface="Arial" panose="020B0604020202020204" pitchFamily="34" charset="0"/>
                <a:cs typeface="Arial" panose="020B0604020202020204" pitchFamily="34" charset="0"/>
              </a:rPr>
              <a:t> </a:t>
            </a:r>
            <a:r>
              <a:rPr lang="en-GB" sz="2000" dirty="0">
                <a:latin typeface="Arial" panose="020B0604020202020204" pitchFamily="34" charset="0"/>
                <a:cs typeface="Arial" panose="020B0604020202020204" pitchFamily="34" charset="0"/>
                <a:sym typeface="Wingdings" panose="05000000000000000000" pitchFamily="2" charset="2"/>
              </a:rPr>
              <a:t> </a:t>
            </a:r>
            <a:endParaRPr lang="en-GB" sz="2000" dirty="0">
              <a:solidFill>
                <a:srgbClr val="FF0000"/>
              </a:solidFill>
              <a:latin typeface="Arial" panose="020B0604020202020204" pitchFamily="34" charset="0"/>
              <a:cs typeface="Arial" panose="020B0604020202020204" pitchFamily="34" charset="0"/>
            </a:endParaRPr>
          </a:p>
          <a:p>
            <a:endParaRPr lang="en-GB" sz="2000" dirty="0">
              <a:solidFill>
                <a:srgbClr val="FF0000"/>
              </a:solidFill>
              <a:latin typeface="Arial" panose="020B0604020202020204" pitchFamily="34" charset="0"/>
              <a:cs typeface="Arial" panose="020B0604020202020204" pitchFamily="34" charset="0"/>
            </a:endParaRPr>
          </a:p>
          <a:p>
            <a:r>
              <a:rPr lang="en-GB" sz="2000" dirty="0">
                <a:solidFill>
                  <a:srgbClr val="FF0000"/>
                </a:solidFill>
                <a:latin typeface="Arial" panose="020B0604020202020204" pitchFamily="34" charset="0"/>
                <a:cs typeface="Arial" panose="020B0604020202020204" pitchFamily="34" charset="0"/>
              </a:rPr>
              <a:t>Where possible, we would like families to stick to the order of the homework exercises.</a:t>
            </a:r>
            <a:r>
              <a:rPr lang="en-GB" sz="2000" dirty="0">
                <a:latin typeface="Arial" panose="020B0604020202020204" pitchFamily="34" charset="0"/>
                <a:cs typeface="Arial" panose="020B0604020202020204" pitchFamily="34" charset="0"/>
              </a:rPr>
              <a:t> The additional activities are optional. The might be attempted on the same day, or at the weekend, depending on time.</a:t>
            </a:r>
          </a:p>
        </p:txBody>
      </p:sp>
      <p:pic>
        <p:nvPicPr>
          <p:cNvPr id="9" name="Picture 8">
            <a:extLst>
              <a:ext uri="{FF2B5EF4-FFF2-40B4-BE49-F238E27FC236}">
                <a16:creationId xmlns:a16="http://schemas.microsoft.com/office/drawing/2014/main" id="{FD542523-4148-463A-B269-59ED36342559}"/>
              </a:ext>
            </a:extLst>
          </p:cNvPr>
          <p:cNvPicPr>
            <a:picLocks noChangeAspect="1"/>
          </p:cNvPicPr>
          <p:nvPr/>
        </p:nvPicPr>
        <p:blipFill>
          <a:blip r:embed="rId3"/>
          <a:stretch>
            <a:fillRect/>
          </a:stretch>
        </p:blipFill>
        <p:spPr>
          <a:xfrm>
            <a:off x="5901605" y="456697"/>
            <a:ext cx="810229" cy="913395"/>
          </a:xfrm>
          <a:prstGeom prst="rect">
            <a:avLst/>
          </a:prstGeom>
        </p:spPr>
      </p:pic>
      <p:pic>
        <p:nvPicPr>
          <p:cNvPr id="10" name="Picture 9">
            <a:extLst>
              <a:ext uri="{FF2B5EF4-FFF2-40B4-BE49-F238E27FC236}">
                <a16:creationId xmlns:a16="http://schemas.microsoft.com/office/drawing/2014/main" id="{6B2BD053-82BF-490A-9012-C66377370D71}"/>
              </a:ext>
            </a:extLst>
          </p:cNvPr>
          <p:cNvPicPr>
            <a:picLocks noChangeAspect="1"/>
          </p:cNvPicPr>
          <p:nvPr/>
        </p:nvPicPr>
        <p:blipFill>
          <a:blip r:embed="rId4"/>
          <a:stretch>
            <a:fillRect/>
          </a:stretch>
        </p:blipFill>
        <p:spPr>
          <a:xfrm>
            <a:off x="7287197" y="152994"/>
            <a:ext cx="4550231" cy="6442084"/>
          </a:xfrm>
          <a:prstGeom prst="rect">
            <a:avLst/>
          </a:prstGeom>
        </p:spPr>
      </p:pic>
      <p:sp>
        <p:nvSpPr>
          <p:cNvPr id="11" name="Rectangle 10">
            <a:extLst>
              <a:ext uri="{FF2B5EF4-FFF2-40B4-BE49-F238E27FC236}">
                <a16:creationId xmlns:a16="http://schemas.microsoft.com/office/drawing/2014/main" id="{0F821696-C91C-484A-BB25-8FD71424560B}"/>
              </a:ext>
            </a:extLst>
          </p:cNvPr>
          <p:cNvSpPr/>
          <p:nvPr/>
        </p:nvSpPr>
        <p:spPr>
          <a:xfrm>
            <a:off x="7287197" y="1166777"/>
            <a:ext cx="2509704" cy="3694066"/>
          </a:xfrm>
          <a:prstGeom prst="rect">
            <a:avLst/>
          </a:prstGeom>
          <a:solidFill>
            <a:srgbClr val="FFFF00">
              <a:alpha val="2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04B8E970-5060-4B27-BF21-9E0D346F451D}"/>
              </a:ext>
            </a:extLst>
          </p:cNvPr>
          <p:cNvSpPr/>
          <p:nvPr/>
        </p:nvSpPr>
        <p:spPr>
          <a:xfrm>
            <a:off x="9796901" y="1166776"/>
            <a:ext cx="1990725" cy="3694066"/>
          </a:xfrm>
          <a:prstGeom prst="rect">
            <a:avLst/>
          </a:prstGeom>
          <a:solidFill>
            <a:srgbClr val="FFFF00">
              <a:alpha val="2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07FAE691-9696-40F3-B25C-8B6E74E5D88C}"/>
              </a:ext>
            </a:extLst>
          </p:cNvPr>
          <p:cNvSpPr/>
          <p:nvPr/>
        </p:nvSpPr>
        <p:spPr>
          <a:xfrm>
            <a:off x="7289647" y="4860842"/>
            <a:ext cx="4497979" cy="1722989"/>
          </a:xfrm>
          <a:prstGeom prst="rect">
            <a:avLst/>
          </a:prstGeom>
          <a:solidFill>
            <a:srgbClr val="FFFF00">
              <a:alpha val="2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721039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par>
                                <p:cTn id="13" presetID="10" presetClass="entr" presetSubtype="0"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500"/>
                                        <p:tgtEl>
                                          <p:spTgt spid="12"/>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xit" presetSubtype="0" fill="hold" grpId="1" nodeType="clickEffect">
                                  <p:stCondLst>
                                    <p:cond delay="0"/>
                                  </p:stCondLst>
                                  <p:childTnLst>
                                    <p:animEffect transition="out" filter="fade">
                                      <p:cBhvr>
                                        <p:cTn id="19" dur="500"/>
                                        <p:tgtEl>
                                          <p:spTgt spid="12"/>
                                        </p:tgtEl>
                                      </p:cBhvr>
                                    </p:animEffect>
                                    <p:set>
                                      <p:cBhvr>
                                        <p:cTn id="20" dur="1" fill="hold">
                                          <p:stCondLst>
                                            <p:cond delay="499"/>
                                          </p:stCondLst>
                                        </p:cTn>
                                        <p:tgtEl>
                                          <p:spTgt spid="12"/>
                                        </p:tgtEl>
                                        <p:attrNameLst>
                                          <p:attrName>style.visibility</p:attrName>
                                        </p:attrNameLst>
                                      </p:cBhvr>
                                      <p:to>
                                        <p:strVal val="hidden"/>
                                      </p:to>
                                    </p:set>
                                  </p:childTnLst>
                                </p:cTn>
                              </p:par>
                              <p:par>
                                <p:cTn id="21" presetID="10" presetClass="entr" presetSubtype="0"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grpId="1" nodeType="clickEffect">
                                  <p:stCondLst>
                                    <p:cond delay="0"/>
                                  </p:stCondLst>
                                  <p:childTnLst>
                                    <p:animEffect transition="out" filter="fade">
                                      <p:cBhvr>
                                        <p:cTn id="27" dur="500"/>
                                        <p:tgtEl>
                                          <p:spTgt spid="13"/>
                                        </p:tgtEl>
                                      </p:cBhvr>
                                    </p:animEffect>
                                    <p:set>
                                      <p:cBhvr>
                                        <p:cTn id="28" dur="1" fill="hold">
                                          <p:stCondLst>
                                            <p:cond delay="4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2" grpId="0" animBg="1"/>
      <p:bldP spid="12" grpId="1" animBg="1"/>
      <p:bldP spid="13" grpId="0" animBg="1"/>
      <p:bldP spid="13" grpId="1"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D00702-9AE2-B10D-4968-18621243EB8A}"/>
              </a:ext>
            </a:extLst>
          </p:cNvPr>
          <p:cNvSpPr>
            <a:spLocks noGrp="1"/>
          </p:cNvSpPr>
          <p:nvPr>
            <p:ph type="title"/>
          </p:nvPr>
        </p:nvSpPr>
        <p:spPr/>
        <p:txBody>
          <a:bodyPr/>
          <a:lstStyle/>
          <a:p>
            <a:r>
              <a:rPr lang="en-GB"/>
              <a:t>Play ‘Drop the counters’</a:t>
            </a:r>
            <a:endParaRPr lang="en-GB" dirty="0"/>
          </a:p>
        </p:txBody>
      </p:sp>
      <p:sp>
        <p:nvSpPr>
          <p:cNvPr id="4" name="Speech Bubble: Rectangle with Corners Rounded 3">
            <a:extLst>
              <a:ext uri="{FF2B5EF4-FFF2-40B4-BE49-F238E27FC236}">
                <a16:creationId xmlns:a16="http://schemas.microsoft.com/office/drawing/2014/main" id="{AB86FBFE-29D1-E0E0-8268-2EEDBCA12AB1}"/>
              </a:ext>
            </a:extLst>
          </p:cNvPr>
          <p:cNvSpPr/>
          <p:nvPr/>
        </p:nvSpPr>
        <p:spPr>
          <a:xfrm>
            <a:off x="1636295" y="1211999"/>
            <a:ext cx="5220587" cy="1471695"/>
          </a:xfrm>
          <a:prstGeom prst="wedgeRoundRectCallout">
            <a:avLst>
              <a:gd name="adj1" fmla="val -48267"/>
              <a:gd name="adj2" fmla="val 82985"/>
              <a:gd name="adj3" fmla="val 16667"/>
            </a:avLst>
          </a:prstGeom>
          <a:solidFill>
            <a:schemeClr val="accent2"/>
          </a:solidFill>
          <a:ln w="12700" cap="flat" cmpd="sng" algn="ctr">
            <a:solidFill>
              <a:schemeClr val="accent1"/>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rPr>
              <a:t>You will need 6 double-sided counters to play.</a:t>
            </a:r>
            <a:endParaRPr kumimoji="0" lang="en-GB"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endParaRPr>
          </a:p>
        </p:txBody>
      </p:sp>
      <p:pic>
        <p:nvPicPr>
          <p:cNvPr id="5" name="Picture 4">
            <a:extLst>
              <a:ext uri="{FF2B5EF4-FFF2-40B4-BE49-F238E27FC236}">
                <a16:creationId xmlns:a16="http://schemas.microsoft.com/office/drawing/2014/main" id="{5633F7D9-FA65-2F48-3495-491FD0F230E6}"/>
              </a:ext>
            </a:extLst>
          </p:cNvPr>
          <p:cNvPicPr>
            <a:picLocks noChangeAspect="1"/>
          </p:cNvPicPr>
          <p:nvPr/>
        </p:nvPicPr>
        <p:blipFill rotWithShape="1">
          <a:blip r:embed="rId3">
            <a:extLst>
              <a:ext uri="{28A0092B-C50C-407E-A947-70E740481C1C}">
                <a14:useLocalDpi xmlns:a14="http://schemas.microsoft.com/office/drawing/2010/main" val="0"/>
              </a:ext>
            </a:extLst>
          </a:blip>
          <a:srcRect l="25137" t="39751" r="66970" b="40311"/>
          <a:stretch/>
        </p:blipFill>
        <p:spPr>
          <a:xfrm>
            <a:off x="0" y="2087197"/>
            <a:ext cx="2358777" cy="4271528"/>
          </a:xfrm>
          <a:prstGeom prst="rect">
            <a:avLst/>
          </a:prstGeom>
        </p:spPr>
      </p:pic>
      <p:pic>
        <p:nvPicPr>
          <p:cNvPr id="6" name="Picture 5">
            <a:extLst>
              <a:ext uri="{FF2B5EF4-FFF2-40B4-BE49-F238E27FC236}">
                <a16:creationId xmlns:a16="http://schemas.microsoft.com/office/drawing/2014/main" id="{336240D5-1BEC-6E1F-FF51-B6E3A9DADF54}"/>
              </a:ext>
            </a:extLst>
          </p:cNvPr>
          <p:cNvPicPr>
            <a:picLocks noChangeAspect="1"/>
          </p:cNvPicPr>
          <p:nvPr/>
        </p:nvPicPr>
        <p:blipFill>
          <a:blip r:embed="rId4"/>
          <a:stretch>
            <a:fillRect/>
          </a:stretch>
        </p:blipFill>
        <p:spPr>
          <a:xfrm>
            <a:off x="3802589" y="1901738"/>
            <a:ext cx="4610979" cy="1740215"/>
          </a:xfrm>
          <a:prstGeom prst="rect">
            <a:avLst/>
          </a:prstGeom>
        </p:spPr>
      </p:pic>
      <p:sp>
        <p:nvSpPr>
          <p:cNvPr id="7" name="TextBox 6">
            <a:extLst>
              <a:ext uri="{FF2B5EF4-FFF2-40B4-BE49-F238E27FC236}">
                <a16:creationId xmlns:a16="http://schemas.microsoft.com/office/drawing/2014/main" id="{94A67EC1-C28A-D064-2323-534753027DAB}"/>
              </a:ext>
            </a:extLst>
          </p:cNvPr>
          <p:cNvSpPr txBox="1"/>
          <p:nvPr/>
        </p:nvSpPr>
        <p:spPr>
          <a:xfrm>
            <a:off x="3439886" y="5288456"/>
            <a:ext cx="4973682" cy="715089"/>
          </a:xfrm>
          <a:prstGeom prst="roundRect">
            <a:avLst/>
          </a:prstGeom>
          <a:solidFill>
            <a:schemeClr val="bg1"/>
          </a:solidFill>
          <a:ln w="31750">
            <a:solidFill>
              <a:srgbClr val="347574"/>
            </a:solidFill>
          </a:ln>
          <a:effectLst>
            <a:outerShdw blurRad="50800" dist="38100" dir="2700000" algn="tl" rotWithShape="0">
              <a:prstClr val="black">
                <a:alpha val="40000"/>
              </a:prstClr>
            </a:outerShdw>
          </a:effectLst>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6 is made of _____ and _____;</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a:solidFill>
                  <a:srgbClr val="585858"/>
                </a:solidFill>
                <a:latin typeface="Century Gothic" panose="020B0502020202020204" pitchFamily="34" charset="0"/>
              </a:rPr>
              <a:t>_____ and _____ make 6.</a:t>
            </a:r>
            <a:endParaRPr kumimoji="0" lang="en-GB" sz="1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endParaRPr>
          </a:p>
        </p:txBody>
      </p:sp>
      <p:sp>
        <p:nvSpPr>
          <p:cNvPr id="8" name="TextBox 7">
            <a:extLst>
              <a:ext uri="{FF2B5EF4-FFF2-40B4-BE49-F238E27FC236}">
                <a16:creationId xmlns:a16="http://schemas.microsoft.com/office/drawing/2014/main" id="{2238C59D-2BDD-120F-94C9-C16B9A14348F}"/>
              </a:ext>
            </a:extLst>
          </p:cNvPr>
          <p:cNvSpPr txBox="1"/>
          <p:nvPr/>
        </p:nvSpPr>
        <p:spPr>
          <a:xfrm>
            <a:off x="243191" y="6358725"/>
            <a:ext cx="2000958" cy="369332"/>
          </a:xfrm>
          <a:prstGeom prst="rect">
            <a:avLst/>
          </a:prstGeom>
          <a:noFill/>
        </p:spPr>
        <p:txBody>
          <a:bodyPr wrap="square" rtlCol="0">
            <a:spAutoFit/>
          </a:bodyPr>
          <a:lstStyle/>
          <a:p>
            <a:r>
              <a:rPr lang="en-GB" dirty="0"/>
              <a:t>Week 1</a:t>
            </a:r>
          </a:p>
        </p:txBody>
      </p:sp>
      <p:sp>
        <p:nvSpPr>
          <p:cNvPr id="3" name="Rectangle 2">
            <a:extLst>
              <a:ext uri="{FF2B5EF4-FFF2-40B4-BE49-F238E27FC236}">
                <a16:creationId xmlns:a16="http://schemas.microsoft.com/office/drawing/2014/main" id="{59FB6AF3-0759-4DA8-990B-735DE0E72D4F}"/>
              </a:ext>
            </a:extLst>
          </p:cNvPr>
          <p:cNvSpPr/>
          <p:nvPr/>
        </p:nvSpPr>
        <p:spPr>
          <a:xfrm>
            <a:off x="9142810" y="516685"/>
            <a:ext cx="2825789" cy="2862322"/>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en-GB" b="1" dirty="0"/>
              <a:t>Remember to use the stem sentence! </a:t>
            </a:r>
          </a:p>
          <a:p>
            <a:r>
              <a:rPr lang="en-GB" dirty="0"/>
              <a:t>They are not just there as a prompt for the children; there is evidence to show that when </a:t>
            </a:r>
          </a:p>
          <a:p>
            <a:r>
              <a:rPr lang="en-GB" dirty="0"/>
              <a:t>The children should subitising the sub-groups/ i.e. how many of each colour.</a:t>
            </a:r>
          </a:p>
        </p:txBody>
      </p:sp>
    </p:spTree>
    <p:extLst>
      <p:ext uri="{BB962C8B-B14F-4D97-AF65-F5344CB8AC3E}">
        <p14:creationId xmlns:p14="http://schemas.microsoft.com/office/powerpoint/2010/main" val="38180721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down)">
                                      <p:cBhvr>
                                        <p:cTn id="12" dur="580">
                                          <p:stCondLst>
                                            <p:cond delay="0"/>
                                          </p:stCondLst>
                                        </p:cTn>
                                        <p:tgtEl>
                                          <p:spTgt spid="6"/>
                                        </p:tgtEl>
                                      </p:cBhvr>
                                    </p:animEffect>
                                    <p:anim calcmode="lin" valueType="num">
                                      <p:cBhvr>
                                        <p:cTn id="13"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18" dur="26">
                                          <p:stCondLst>
                                            <p:cond delay="650"/>
                                          </p:stCondLst>
                                        </p:cTn>
                                        <p:tgtEl>
                                          <p:spTgt spid="6"/>
                                        </p:tgtEl>
                                      </p:cBhvr>
                                      <p:to x="100000" y="60000"/>
                                    </p:animScale>
                                    <p:animScale>
                                      <p:cBhvr>
                                        <p:cTn id="19" dur="166" decel="50000">
                                          <p:stCondLst>
                                            <p:cond delay="676"/>
                                          </p:stCondLst>
                                        </p:cTn>
                                        <p:tgtEl>
                                          <p:spTgt spid="6"/>
                                        </p:tgtEl>
                                      </p:cBhvr>
                                      <p:to x="100000" y="100000"/>
                                    </p:animScale>
                                    <p:animScale>
                                      <p:cBhvr>
                                        <p:cTn id="20" dur="26">
                                          <p:stCondLst>
                                            <p:cond delay="1312"/>
                                          </p:stCondLst>
                                        </p:cTn>
                                        <p:tgtEl>
                                          <p:spTgt spid="6"/>
                                        </p:tgtEl>
                                      </p:cBhvr>
                                      <p:to x="100000" y="80000"/>
                                    </p:animScale>
                                    <p:animScale>
                                      <p:cBhvr>
                                        <p:cTn id="21" dur="166" decel="50000">
                                          <p:stCondLst>
                                            <p:cond delay="1338"/>
                                          </p:stCondLst>
                                        </p:cTn>
                                        <p:tgtEl>
                                          <p:spTgt spid="6"/>
                                        </p:tgtEl>
                                      </p:cBhvr>
                                      <p:to x="100000" y="100000"/>
                                    </p:animScale>
                                    <p:animScale>
                                      <p:cBhvr>
                                        <p:cTn id="22" dur="26">
                                          <p:stCondLst>
                                            <p:cond delay="1642"/>
                                          </p:stCondLst>
                                        </p:cTn>
                                        <p:tgtEl>
                                          <p:spTgt spid="6"/>
                                        </p:tgtEl>
                                      </p:cBhvr>
                                      <p:to x="100000" y="90000"/>
                                    </p:animScale>
                                    <p:animScale>
                                      <p:cBhvr>
                                        <p:cTn id="23" dur="166" decel="50000">
                                          <p:stCondLst>
                                            <p:cond delay="1668"/>
                                          </p:stCondLst>
                                        </p:cTn>
                                        <p:tgtEl>
                                          <p:spTgt spid="6"/>
                                        </p:tgtEl>
                                      </p:cBhvr>
                                      <p:to x="100000" y="100000"/>
                                    </p:animScale>
                                    <p:animScale>
                                      <p:cBhvr>
                                        <p:cTn id="24" dur="26">
                                          <p:stCondLst>
                                            <p:cond delay="1808"/>
                                          </p:stCondLst>
                                        </p:cTn>
                                        <p:tgtEl>
                                          <p:spTgt spid="6"/>
                                        </p:tgtEl>
                                      </p:cBhvr>
                                      <p:to x="100000" y="95000"/>
                                    </p:animScale>
                                    <p:animScale>
                                      <p:cBhvr>
                                        <p:cTn id="25" dur="166" decel="50000">
                                          <p:stCondLst>
                                            <p:cond delay="1834"/>
                                          </p:stCondLst>
                                        </p:cTn>
                                        <p:tgtEl>
                                          <p:spTgt spid="6"/>
                                        </p:tgtEl>
                                      </p:cBhvr>
                                      <p:to x="100000" y="100000"/>
                                    </p:animScale>
                                  </p:childTnLst>
                                </p:cTn>
                              </p:par>
                              <p:par>
                                <p:cTn id="26" presetID="1" presetClass="entr" presetSubtype="0"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peech Bubble: Rectangle with Corners Rounded 5">
            <a:extLst>
              <a:ext uri="{FF2B5EF4-FFF2-40B4-BE49-F238E27FC236}">
                <a16:creationId xmlns:a16="http://schemas.microsoft.com/office/drawing/2014/main" id="{1EB3A6E2-AD7D-4661-BD4C-B7FB27B9465B}"/>
              </a:ext>
            </a:extLst>
          </p:cNvPr>
          <p:cNvSpPr/>
          <p:nvPr/>
        </p:nvSpPr>
        <p:spPr>
          <a:xfrm>
            <a:off x="1636295" y="1211999"/>
            <a:ext cx="5220587" cy="1471695"/>
          </a:xfrm>
          <a:prstGeom prst="wedgeRoundRectCallout">
            <a:avLst>
              <a:gd name="adj1" fmla="val -48267"/>
              <a:gd name="adj2" fmla="val 82985"/>
              <a:gd name="adj3" fmla="val 16667"/>
            </a:avLst>
          </a:prstGeom>
          <a:solidFill>
            <a:schemeClr val="accent2"/>
          </a:solidFill>
          <a:ln w="12700" cap="flat" cmpd="sng" algn="ctr">
            <a:solidFill>
              <a:srgbClr val="4472C4">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rPr>
              <a:t>Play ‘Drop 6 counters’ with a </a:t>
            </a:r>
            <a:r>
              <a:rPr lang="en-US" sz="2800" kern="0" dirty="0">
                <a:solidFill>
                  <a:schemeClr val="accent4">
                    <a:lumMod val="65000"/>
                    <a:lumOff val="35000"/>
                  </a:schemeClr>
                </a:solidFill>
                <a:latin typeface="Century Gothic" panose="020B0502020202020204" pitchFamily="34" charset="0"/>
              </a:rPr>
              <a:t>grown up</a:t>
            </a:r>
            <a:r>
              <a:rPr kumimoji="0" lang="en-US"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rPr>
              <a:t>! How quickly can you say what you see?</a:t>
            </a:r>
            <a:endParaRPr kumimoji="0" lang="en-GB"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endParaRPr>
          </a:p>
        </p:txBody>
      </p:sp>
      <p:sp>
        <p:nvSpPr>
          <p:cNvPr id="9" name="Rectangle 8">
            <a:extLst>
              <a:ext uri="{FF2B5EF4-FFF2-40B4-BE49-F238E27FC236}">
                <a16:creationId xmlns:a16="http://schemas.microsoft.com/office/drawing/2014/main" id="{9809A8D4-F6AA-49AD-973F-8F5856C3761C}"/>
              </a:ext>
            </a:extLst>
          </p:cNvPr>
          <p:cNvSpPr/>
          <p:nvPr/>
        </p:nvSpPr>
        <p:spPr>
          <a:xfrm>
            <a:off x="8909486" y="6508800"/>
            <a:ext cx="3225563" cy="276999"/>
          </a:xfrm>
          <a:prstGeom prst="rect">
            <a:avLst/>
          </a:prstGeom>
        </p:spPr>
        <p:txBody>
          <a:bodyPr wrap="none" lIns="91440" tIns="45720" rIns="91440" bIns="45720" anchor="t">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ea typeface="+mn-ea"/>
              <a:cs typeface="Times New Roman"/>
            </a:endParaRPr>
          </a:p>
        </p:txBody>
      </p:sp>
      <p:pic>
        <p:nvPicPr>
          <p:cNvPr id="7" name="Picture 6">
            <a:extLst>
              <a:ext uri="{FF2B5EF4-FFF2-40B4-BE49-F238E27FC236}">
                <a16:creationId xmlns:a16="http://schemas.microsoft.com/office/drawing/2014/main" id="{A032AC91-F7AE-B995-D2B0-93C513328CBB}"/>
              </a:ext>
            </a:extLst>
          </p:cNvPr>
          <p:cNvPicPr>
            <a:picLocks noChangeAspect="1"/>
          </p:cNvPicPr>
          <p:nvPr/>
        </p:nvPicPr>
        <p:blipFill rotWithShape="1">
          <a:blip r:embed="rId3">
            <a:extLst>
              <a:ext uri="{28A0092B-C50C-407E-A947-70E740481C1C}">
                <a14:useLocalDpi xmlns:a14="http://schemas.microsoft.com/office/drawing/2010/main" val="0"/>
              </a:ext>
            </a:extLst>
          </a:blip>
          <a:srcRect l="42729" t="39751" r="50803" b="40311"/>
          <a:stretch/>
        </p:blipFill>
        <p:spPr>
          <a:xfrm>
            <a:off x="9252984" y="2087197"/>
            <a:ext cx="1933248" cy="4271528"/>
          </a:xfrm>
          <a:prstGeom prst="rect">
            <a:avLst/>
          </a:prstGeom>
        </p:spPr>
      </p:pic>
      <p:pic>
        <p:nvPicPr>
          <p:cNvPr id="8" name="Picture 7">
            <a:extLst>
              <a:ext uri="{FF2B5EF4-FFF2-40B4-BE49-F238E27FC236}">
                <a16:creationId xmlns:a16="http://schemas.microsoft.com/office/drawing/2014/main" id="{E1C530F9-E2CD-6ACB-DF6C-AD41F05EE022}"/>
              </a:ext>
            </a:extLst>
          </p:cNvPr>
          <p:cNvPicPr>
            <a:picLocks noChangeAspect="1"/>
          </p:cNvPicPr>
          <p:nvPr/>
        </p:nvPicPr>
        <p:blipFill rotWithShape="1">
          <a:blip r:embed="rId3">
            <a:extLst>
              <a:ext uri="{28A0092B-C50C-407E-A947-70E740481C1C}">
                <a14:useLocalDpi xmlns:a14="http://schemas.microsoft.com/office/drawing/2010/main" val="0"/>
              </a:ext>
            </a:extLst>
          </a:blip>
          <a:srcRect l="25137" t="39751" r="66970" b="40311"/>
          <a:stretch/>
        </p:blipFill>
        <p:spPr>
          <a:xfrm>
            <a:off x="0" y="2087197"/>
            <a:ext cx="2358777" cy="4271528"/>
          </a:xfrm>
          <a:prstGeom prst="rect">
            <a:avLst/>
          </a:prstGeom>
        </p:spPr>
      </p:pic>
      <p:sp>
        <p:nvSpPr>
          <p:cNvPr id="10" name="Speech Bubble: Rectangle with Corners Rounded 9">
            <a:extLst>
              <a:ext uri="{FF2B5EF4-FFF2-40B4-BE49-F238E27FC236}">
                <a16:creationId xmlns:a16="http://schemas.microsoft.com/office/drawing/2014/main" id="{BAAF94D2-A69A-F35D-C8E5-5E19198FC63B}"/>
              </a:ext>
            </a:extLst>
          </p:cNvPr>
          <p:cNvSpPr/>
          <p:nvPr/>
        </p:nvSpPr>
        <p:spPr>
          <a:xfrm>
            <a:off x="5890312" y="1061924"/>
            <a:ext cx="4594783" cy="1471695"/>
          </a:xfrm>
          <a:prstGeom prst="wedgeRoundRectCallout">
            <a:avLst>
              <a:gd name="adj1" fmla="val 38418"/>
              <a:gd name="adj2" fmla="val 79060"/>
              <a:gd name="adj3" fmla="val 16667"/>
            </a:avLst>
          </a:prstGeom>
          <a:solidFill>
            <a:schemeClr val="accent2"/>
          </a:solidFill>
          <a:ln w="12700" cap="flat" cmpd="sng" algn="ctr">
            <a:solidFill>
              <a:srgbClr val="4472C4">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rPr>
              <a:t>6 is made of 4 and 2;</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kern="0" dirty="0">
                <a:solidFill>
                  <a:schemeClr val="accent4">
                    <a:lumMod val="65000"/>
                    <a:lumOff val="35000"/>
                  </a:schemeClr>
                </a:solidFill>
                <a:latin typeface="Century Gothic" panose="020B0502020202020204" pitchFamily="34" charset="0"/>
              </a:rPr>
              <a:t>4 and 2 make 6!</a:t>
            </a:r>
            <a:endParaRPr kumimoji="0" lang="en-GB"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ndParaRPr>
          </a:p>
        </p:txBody>
      </p:sp>
      <p:sp>
        <p:nvSpPr>
          <p:cNvPr id="11" name="TextBox 10">
            <a:extLst>
              <a:ext uri="{FF2B5EF4-FFF2-40B4-BE49-F238E27FC236}">
                <a16:creationId xmlns:a16="http://schemas.microsoft.com/office/drawing/2014/main" id="{A292E577-1948-5834-34D4-3E5728144B51}"/>
              </a:ext>
            </a:extLst>
          </p:cNvPr>
          <p:cNvSpPr txBox="1"/>
          <p:nvPr/>
        </p:nvSpPr>
        <p:spPr>
          <a:xfrm>
            <a:off x="6981760" y="141730"/>
            <a:ext cx="4831080" cy="715089"/>
          </a:xfrm>
          <a:prstGeom prst="roundRect">
            <a:avLst/>
          </a:prstGeom>
          <a:solidFill>
            <a:schemeClr val="bg1"/>
          </a:solidFill>
          <a:ln w="31750">
            <a:solidFill>
              <a:srgbClr val="347574"/>
            </a:solidFill>
          </a:ln>
          <a:effectLst>
            <a:outerShdw blurRad="50800" dist="38100" dir="2700000" algn="tl" rotWithShape="0">
              <a:prstClr val="black">
                <a:alpha val="40000"/>
              </a:prstClr>
            </a:outerShdw>
          </a:effectLst>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6 is made of _____ and _____;</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a:solidFill>
                  <a:srgbClr val="585858"/>
                </a:solidFill>
                <a:latin typeface="Century Gothic" panose="020B0502020202020204" pitchFamily="34" charset="0"/>
              </a:rPr>
              <a:t>_____ and _____ make 6.</a:t>
            </a:r>
            <a:endParaRPr kumimoji="0" lang="en-GB" sz="1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endParaRPr>
          </a:p>
        </p:txBody>
      </p:sp>
      <p:pic>
        <p:nvPicPr>
          <p:cNvPr id="2" name="Picture 1">
            <a:extLst>
              <a:ext uri="{FF2B5EF4-FFF2-40B4-BE49-F238E27FC236}">
                <a16:creationId xmlns:a16="http://schemas.microsoft.com/office/drawing/2014/main" id="{2C13B578-1441-3287-B37F-14F47E4D8688}"/>
              </a:ext>
            </a:extLst>
          </p:cNvPr>
          <p:cNvPicPr>
            <a:picLocks noChangeAspect="1"/>
          </p:cNvPicPr>
          <p:nvPr/>
        </p:nvPicPr>
        <p:blipFill rotWithShape="1">
          <a:blip r:embed="rId4"/>
          <a:srcRect r="81420" b="50000"/>
          <a:stretch/>
        </p:blipFill>
        <p:spPr>
          <a:xfrm>
            <a:off x="5004552" y="-899585"/>
            <a:ext cx="885760" cy="899585"/>
          </a:xfrm>
          <a:prstGeom prst="rect">
            <a:avLst/>
          </a:prstGeom>
        </p:spPr>
      </p:pic>
      <p:pic>
        <p:nvPicPr>
          <p:cNvPr id="4" name="Picture 3">
            <a:extLst>
              <a:ext uri="{FF2B5EF4-FFF2-40B4-BE49-F238E27FC236}">
                <a16:creationId xmlns:a16="http://schemas.microsoft.com/office/drawing/2014/main" id="{1FA17891-E8F0-731B-229F-A928846A4CE1}"/>
              </a:ext>
            </a:extLst>
          </p:cNvPr>
          <p:cNvPicPr>
            <a:picLocks noChangeAspect="1"/>
          </p:cNvPicPr>
          <p:nvPr/>
        </p:nvPicPr>
        <p:blipFill rotWithShape="1">
          <a:blip r:embed="rId4"/>
          <a:srcRect l="80540" b="50000"/>
          <a:stretch/>
        </p:blipFill>
        <p:spPr>
          <a:xfrm>
            <a:off x="2700852" y="-949922"/>
            <a:ext cx="979608" cy="949922"/>
          </a:xfrm>
          <a:prstGeom prst="rect">
            <a:avLst/>
          </a:prstGeom>
        </p:spPr>
      </p:pic>
      <p:pic>
        <p:nvPicPr>
          <p:cNvPr id="13" name="Picture 12">
            <a:extLst>
              <a:ext uri="{FF2B5EF4-FFF2-40B4-BE49-F238E27FC236}">
                <a16:creationId xmlns:a16="http://schemas.microsoft.com/office/drawing/2014/main" id="{5482A3EC-8E73-0878-3BEB-4D97896EB74E}"/>
              </a:ext>
            </a:extLst>
          </p:cNvPr>
          <p:cNvPicPr>
            <a:picLocks noChangeAspect="1"/>
          </p:cNvPicPr>
          <p:nvPr/>
        </p:nvPicPr>
        <p:blipFill rotWithShape="1">
          <a:blip r:embed="rId4"/>
          <a:srcRect l="80540" b="50000"/>
          <a:stretch/>
        </p:blipFill>
        <p:spPr>
          <a:xfrm>
            <a:off x="3776361" y="-981930"/>
            <a:ext cx="979608" cy="949922"/>
          </a:xfrm>
          <a:prstGeom prst="rect">
            <a:avLst/>
          </a:prstGeom>
        </p:spPr>
      </p:pic>
      <p:pic>
        <p:nvPicPr>
          <p:cNvPr id="14" name="Picture 13">
            <a:extLst>
              <a:ext uri="{FF2B5EF4-FFF2-40B4-BE49-F238E27FC236}">
                <a16:creationId xmlns:a16="http://schemas.microsoft.com/office/drawing/2014/main" id="{A88FD3C4-CDE1-F59A-13C0-0B99F2518FE7}"/>
              </a:ext>
            </a:extLst>
          </p:cNvPr>
          <p:cNvPicPr>
            <a:picLocks noChangeAspect="1"/>
          </p:cNvPicPr>
          <p:nvPr/>
        </p:nvPicPr>
        <p:blipFill rotWithShape="1">
          <a:blip r:embed="rId4"/>
          <a:srcRect l="80540" b="50000"/>
          <a:stretch/>
        </p:blipFill>
        <p:spPr>
          <a:xfrm>
            <a:off x="1644920" y="-981930"/>
            <a:ext cx="979608" cy="949922"/>
          </a:xfrm>
          <a:prstGeom prst="rect">
            <a:avLst/>
          </a:prstGeom>
        </p:spPr>
      </p:pic>
      <p:pic>
        <p:nvPicPr>
          <p:cNvPr id="15" name="Picture 14">
            <a:extLst>
              <a:ext uri="{FF2B5EF4-FFF2-40B4-BE49-F238E27FC236}">
                <a16:creationId xmlns:a16="http://schemas.microsoft.com/office/drawing/2014/main" id="{45552010-3C69-D2D2-F97F-6ADEC762471A}"/>
              </a:ext>
            </a:extLst>
          </p:cNvPr>
          <p:cNvPicPr>
            <a:picLocks noChangeAspect="1"/>
          </p:cNvPicPr>
          <p:nvPr/>
        </p:nvPicPr>
        <p:blipFill rotWithShape="1">
          <a:blip r:embed="rId4"/>
          <a:srcRect l="80540" b="50000"/>
          <a:stretch/>
        </p:blipFill>
        <p:spPr>
          <a:xfrm>
            <a:off x="551636" y="-981930"/>
            <a:ext cx="979608" cy="949922"/>
          </a:xfrm>
          <a:prstGeom prst="rect">
            <a:avLst/>
          </a:prstGeom>
        </p:spPr>
      </p:pic>
      <p:pic>
        <p:nvPicPr>
          <p:cNvPr id="16" name="Picture 15">
            <a:extLst>
              <a:ext uri="{FF2B5EF4-FFF2-40B4-BE49-F238E27FC236}">
                <a16:creationId xmlns:a16="http://schemas.microsoft.com/office/drawing/2014/main" id="{FB99F18E-0F5F-E5CE-003F-98D5C12C4B4E}"/>
              </a:ext>
            </a:extLst>
          </p:cNvPr>
          <p:cNvPicPr>
            <a:picLocks noChangeAspect="1"/>
          </p:cNvPicPr>
          <p:nvPr/>
        </p:nvPicPr>
        <p:blipFill rotWithShape="1">
          <a:blip r:embed="rId4"/>
          <a:srcRect r="81420" b="50000"/>
          <a:stretch/>
        </p:blipFill>
        <p:spPr>
          <a:xfrm>
            <a:off x="6096000" y="-888334"/>
            <a:ext cx="885760" cy="899585"/>
          </a:xfrm>
          <a:prstGeom prst="rect">
            <a:avLst/>
          </a:prstGeom>
        </p:spPr>
      </p:pic>
      <p:sp>
        <p:nvSpPr>
          <p:cNvPr id="3" name="Rectangle 2">
            <a:extLst>
              <a:ext uri="{FF2B5EF4-FFF2-40B4-BE49-F238E27FC236}">
                <a16:creationId xmlns:a16="http://schemas.microsoft.com/office/drawing/2014/main" id="{2E2A976B-848B-47E4-A624-EF9A75A21FC4}"/>
              </a:ext>
            </a:extLst>
          </p:cNvPr>
          <p:cNvSpPr/>
          <p:nvPr/>
        </p:nvSpPr>
        <p:spPr>
          <a:xfrm>
            <a:off x="107076" y="6416467"/>
            <a:ext cx="8802410" cy="369332"/>
          </a:xfrm>
          <a:prstGeom prst="rect">
            <a:avLst/>
          </a:prstGeom>
        </p:spPr>
        <p:txBody>
          <a:bodyPr wrap="none">
            <a:spAutoFit/>
          </a:bodyPr>
          <a:lstStyle/>
          <a:p>
            <a:r>
              <a:rPr lang="en-GB" dirty="0"/>
              <a:t> Grown ups: Model what your bond to show your child how to use the stem sentence</a:t>
            </a:r>
          </a:p>
        </p:txBody>
      </p:sp>
    </p:spTree>
    <p:extLst>
      <p:ext uri="{BB962C8B-B14F-4D97-AF65-F5344CB8AC3E}">
        <p14:creationId xmlns:p14="http://schemas.microsoft.com/office/powerpoint/2010/main" val="1272101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1" nodeType="clickEffect">
                                  <p:stCondLst>
                                    <p:cond delay="0"/>
                                  </p:stCondLst>
                                  <p:childTnLst>
                                    <p:set>
                                      <p:cBhvr>
                                        <p:cTn id="10" dur="1" fill="hold">
                                          <p:stCondLst>
                                            <p:cond delay="0"/>
                                          </p:stCondLst>
                                        </p:cTn>
                                        <p:tgtEl>
                                          <p:spTgt spid="6"/>
                                        </p:tgtEl>
                                        <p:attrNameLst>
                                          <p:attrName>style.visibility</p:attrName>
                                        </p:attrNameLst>
                                      </p:cBhvr>
                                      <p:to>
                                        <p:strVal val="hidden"/>
                                      </p:to>
                                    </p:set>
                                  </p:childTnLst>
                                </p:cTn>
                              </p:par>
                            </p:childTnLst>
                          </p:cTn>
                        </p:par>
                        <p:par>
                          <p:cTn id="11" fill="hold">
                            <p:stCondLst>
                              <p:cond delay="0"/>
                            </p:stCondLst>
                            <p:childTnLst>
                              <p:par>
                                <p:cTn id="12" presetID="42" presetClass="path" presetSubtype="0" accel="50000" decel="50000" fill="hold" nodeType="afterEffect">
                                  <p:stCondLst>
                                    <p:cond delay="0"/>
                                  </p:stCondLst>
                                  <p:childTnLst>
                                    <p:animMotion origin="layout" path="M 3.33333E-6 2.59259E-6 L 0.2625 0.59467 " pathEditMode="relative" rAng="0" ptsTypes="AA">
                                      <p:cBhvr>
                                        <p:cTn id="13" dur="2000" fill="hold"/>
                                        <p:tgtEl>
                                          <p:spTgt spid="15"/>
                                        </p:tgtEl>
                                        <p:attrNameLst>
                                          <p:attrName>ppt_x</p:attrName>
                                          <p:attrName>ppt_y</p:attrName>
                                        </p:attrNameLst>
                                      </p:cBhvr>
                                      <p:rCtr x="13125" y="29722"/>
                                    </p:animMotion>
                                  </p:childTnLst>
                                </p:cTn>
                              </p:par>
                              <p:par>
                                <p:cTn id="14" presetID="42" presetClass="path" presetSubtype="0" accel="50000" decel="50000" fill="hold" nodeType="withEffect">
                                  <p:stCondLst>
                                    <p:cond delay="0"/>
                                  </p:stCondLst>
                                  <p:childTnLst>
                                    <p:animMotion origin="layout" path="M 2.77556E-17 2.59259E-6 L 0.10339 0.76227 " pathEditMode="relative" rAng="0" ptsTypes="AA">
                                      <p:cBhvr>
                                        <p:cTn id="15" dur="2000" fill="hold"/>
                                        <p:tgtEl>
                                          <p:spTgt spid="14"/>
                                        </p:tgtEl>
                                        <p:attrNameLst>
                                          <p:attrName>ppt_x</p:attrName>
                                          <p:attrName>ppt_y</p:attrName>
                                        </p:attrNameLst>
                                      </p:cBhvr>
                                      <p:rCtr x="5169" y="38102"/>
                                    </p:animMotion>
                                  </p:childTnLst>
                                </p:cTn>
                              </p:par>
                              <p:par>
                                <p:cTn id="16" presetID="42" presetClass="path" presetSubtype="0" accel="50000" decel="50000" fill="hold" nodeType="withEffect">
                                  <p:stCondLst>
                                    <p:cond delay="0"/>
                                  </p:stCondLst>
                                  <p:childTnLst>
                                    <p:animMotion origin="layout" path="M -4.79167E-6 -7.40741E-7 L 0.02826 0.53056 " pathEditMode="relative" rAng="0" ptsTypes="AA">
                                      <p:cBhvr>
                                        <p:cTn id="17" dur="2000" fill="hold"/>
                                        <p:tgtEl>
                                          <p:spTgt spid="2"/>
                                        </p:tgtEl>
                                        <p:attrNameLst>
                                          <p:attrName>ppt_x</p:attrName>
                                          <p:attrName>ppt_y</p:attrName>
                                        </p:attrNameLst>
                                      </p:cBhvr>
                                      <p:rCtr x="1406" y="26528"/>
                                    </p:animMotion>
                                  </p:childTnLst>
                                </p:cTn>
                              </p:par>
                              <p:par>
                                <p:cTn id="18" presetID="42" presetClass="path" presetSubtype="0" accel="50000" decel="50000" fill="hold" nodeType="withEffect">
                                  <p:stCondLst>
                                    <p:cond delay="0"/>
                                  </p:stCondLst>
                                  <p:childTnLst>
                                    <p:animMotion origin="layout" path="M 1.45833E-6 2.96296E-6 L 0.15859 0.74352 " pathEditMode="relative" rAng="0" ptsTypes="AA">
                                      <p:cBhvr>
                                        <p:cTn id="19" dur="2000" fill="hold"/>
                                        <p:tgtEl>
                                          <p:spTgt spid="4"/>
                                        </p:tgtEl>
                                        <p:attrNameLst>
                                          <p:attrName>ppt_x</p:attrName>
                                          <p:attrName>ppt_y</p:attrName>
                                        </p:attrNameLst>
                                      </p:cBhvr>
                                      <p:rCtr x="7930" y="37176"/>
                                    </p:animMotion>
                                  </p:childTnLst>
                                </p:cTn>
                              </p:par>
                              <p:par>
                                <p:cTn id="20" presetID="42" presetClass="path" presetSubtype="0" accel="50000" decel="50000" fill="hold" nodeType="withEffect">
                                  <p:stCondLst>
                                    <p:cond delay="0"/>
                                  </p:stCondLst>
                                  <p:childTnLst>
                                    <p:animMotion origin="layout" path="M 0.00195 -0.00718 L 0.16706 0.71342 " pathEditMode="relative" rAng="0" ptsTypes="AA">
                                      <p:cBhvr>
                                        <p:cTn id="21" dur="2000" fill="hold"/>
                                        <p:tgtEl>
                                          <p:spTgt spid="13"/>
                                        </p:tgtEl>
                                        <p:attrNameLst>
                                          <p:attrName>ppt_x</p:attrName>
                                          <p:attrName>ppt_y</p:attrName>
                                        </p:attrNameLst>
                                      </p:cBhvr>
                                      <p:rCtr x="8255" y="36019"/>
                                    </p:animMotion>
                                  </p:childTnLst>
                                </p:cTn>
                              </p:par>
                              <p:par>
                                <p:cTn id="22" presetID="42" presetClass="path" presetSubtype="0" accel="50000" decel="50000" fill="hold" nodeType="withEffect">
                                  <p:stCondLst>
                                    <p:cond delay="0"/>
                                  </p:stCondLst>
                                  <p:childTnLst>
                                    <p:animMotion origin="layout" path="M 0.00651 -0.00579 L 0.12057 0.70208 " pathEditMode="relative" rAng="0" ptsTypes="AA">
                                      <p:cBhvr>
                                        <p:cTn id="23" dur="2000" fill="hold"/>
                                        <p:tgtEl>
                                          <p:spTgt spid="16"/>
                                        </p:tgtEl>
                                        <p:attrNameLst>
                                          <p:attrName>ppt_x</p:attrName>
                                          <p:attrName>ppt_y</p:attrName>
                                        </p:attrNameLst>
                                      </p:cBhvr>
                                      <p:rCtr x="5703" y="35394"/>
                                    </p:animMotion>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10"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1EF60ADE-AEAD-BE3A-58E8-6CEE39F11259}"/>
              </a:ext>
            </a:extLst>
          </p:cNvPr>
          <p:cNvPicPr>
            <a:picLocks noChangeAspect="1"/>
          </p:cNvPicPr>
          <p:nvPr/>
        </p:nvPicPr>
        <p:blipFill>
          <a:blip r:embed="rId3"/>
          <a:stretch>
            <a:fillRect/>
          </a:stretch>
        </p:blipFill>
        <p:spPr>
          <a:xfrm>
            <a:off x="1090345" y="329968"/>
            <a:ext cx="9435888" cy="5492806"/>
          </a:xfrm>
          <a:prstGeom prst="rect">
            <a:avLst/>
          </a:prstGeom>
        </p:spPr>
      </p:pic>
      <p:sp>
        <p:nvSpPr>
          <p:cNvPr id="6" name="TextBox 5">
            <a:extLst>
              <a:ext uri="{FF2B5EF4-FFF2-40B4-BE49-F238E27FC236}">
                <a16:creationId xmlns:a16="http://schemas.microsoft.com/office/drawing/2014/main" id="{25BD2B1F-E964-2B5E-65C9-DBDD7E3B4EFB}"/>
              </a:ext>
            </a:extLst>
          </p:cNvPr>
          <p:cNvSpPr txBox="1"/>
          <p:nvPr/>
        </p:nvSpPr>
        <p:spPr>
          <a:xfrm>
            <a:off x="1295401" y="2062187"/>
            <a:ext cx="1611085" cy="369332"/>
          </a:xfrm>
          <a:prstGeom prst="rect">
            <a:avLst/>
          </a:prstGeom>
          <a:noFill/>
        </p:spPr>
        <p:txBody>
          <a:bodyPr wrap="square" rtlCol="0">
            <a:spAutoFit/>
          </a:bodyPr>
          <a:lstStyle/>
          <a:p>
            <a:r>
              <a:rPr lang="en-GB" b="1" dirty="0">
                <a:latin typeface="Bradley Hand ITC" panose="03070402050302030203" pitchFamily="66" charset="0"/>
              </a:rPr>
              <a:t>red   yellow</a:t>
            </a:r>
          </a:p>
        </p:txBody>
      </p:sp>
      <p:sp>
        <p:nvSpPr>
          <p:cNvPr id="7" name="Oval 6">
            <a:extLst>
              <a:ext uri="{FF2B5EF4-FFF2-40B4-BE49-F238E27FC236}">
                <a16:creationId xmlns:a16="http://schemas.microsoft.com/office/drawing/2014/main" id="{1E2B8E86-E597-22CF-1ACB-5930901A0E40}"/>
              </a:ext>
            </a:extLst>
          </p:cNvPr>
          <p:cNvSpPr/>
          <p:nvPr/>
        </p:nvSpPr>
        <p:spPr>
          <a:xfrm>
            <a:off x="1295401" y="3194957"/>
            <a:ext cx="1415143" cy="468086"/>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DCBCB564-36C3-31FD-9A4D-1248D8403D93}"/>
              </a:ext>
            </a:extLst>
          </p:cNvPr>
          <p:cNvSpPr txBox="1"/>
          <p:nvPr/>
        </p:nvSpPr>
        <p:spPr>
          <a:xfrm>
            <a:off x="243191" y="6358725"/>
            <a:ext cx="2000958" cy="369332"/>
          </a:xfrm>
          <a:prstGeom prst="rect">
            <a:avLst/>
          </a:prstGeom>
          <a:noFill/>
        </p:spPr>
        <p:txBody>
          <a:bodyPr wrap="square" rtlCol="0">
            <a:spAutoFit/>
          </a:bodyPr>
          <a:lstStyle/>
          <a:p>
            <a:r>
              <a:rPr lang="en-GB" dirty="0"/>
              <a:t>Week 1</a:t>
            </a:r>
          </a:p>
        </p:txBody>
      </p:sp>
    </p:spTree>
    <p:extLst>
      <p:ext uri="{BB962C8B-B14F-4D97-AF65-F5344CB8AC3E}">
        <p14:creationId xmlns:p14="http://schemas.microsoft.com/office/powerpoint/2010/main" val="3513922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D00702-9AE2-B10D-4968-18621243EB8A}"/>
              </a:ext>
            </a:extLst>
          </p:cNvPr>
          <p:cNvSpPr>
            <a:spLocks noGrp="1"/>
          </p:cNvSpPr>
          <p:nvPr>
            <p:ph type="title"/>
          </p:nvPr>
        </p:nvSpPr>
        <p:spPr/>
        <p:txBody>
          <a:bodyPr/>
          <a:lstStyle/>
          <a:p>
            <a:r>
              <a:rPr lang="en-GB" dirty="0"/>
              <a:t>Play ‘Egg Box 6’ with counters</a:t>
            </a:r>
          </a:p>
        </p:txBody>
      </p:sp>
      <p:sp>
        <p:nvSpPr>
          <p:cNvPr id="4" name="Speech Bubble: Rectangle with Corners Rounded 3">
            <a:extLst>
              <a:ext uri="{FF2B5EF4-FFF2-40B4-BE49-F238E27FC236}">
                <a16:creationId xmlns:a16="http://schemas.microsoft.com/office/drawing/2014/main" id="{AB86FBFE-29D1-E0E0-8268-2EEDBCA12AB1}"/>
              </a:ext>
            </a:extLst>
          </p:cNvPr>
          <p:cNvSpPr/>
          <p:nvPr/>
        </p:nvSpPr>
        <p:spPr>
          <a:xfrm>
            <a:off x="1827681" y="1321908"/>
            <a:ext cx="5220587" cy="1471695"/>
          </a:xfrm>
          <a:prstGeom prst="wedgeRoundRectCallout">
            <a:avLst>
              <a:gd name="adj1" fmla="val -48267"/>
              <a:gd name="adj2" fmla="val 82985"/>
              <a:gd name="adj3" fmla="val 16667"/>
            </a:avLst>
          </a:prstGeom>
          <a:solidFill>
            <a:schemeClr val="accent2"/>
          </a:solidFill>
          <a:ln w="12700" cap="flat" cmpd="sng" algn="ctr">
            <a:solidFill>
              <a:srgbClr val="4472C4">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rPr>
              <a:t>Use your stem sentence</a:t>
            </a:r>
            <a:r>
              <a:rPr kumimoji="0" lang="en-US" sz="2800" b="0" i="0" u="none" strike="noStrike" kern="0" cap="none" spc="0" normalizeH="0" noProof="0" dirty="0">
                <a:ln>
                  <a:noFill/>
                </a:ln>
                <a:solidFill>
                  <a:schemeClr val="accent4">
                    <a:lumMod val="65000"/>
                    <a:lumOff val="35000"/>
                  </a:schemeClr>
                </a:solidFill>
                <a:effectLst/>
                <a:uLnTx/>
                <a:uFillTx/>
                <a:latin typeface="Century Gothic" panose="020B0502020202020204" pitchFamily="34" charset="0"/>
                <a:ea typeface="+mn-ea"/>
                <a:cs typeface="+mn-cs"/>
              </a:rPr>
              <a:t> strip again, this time using your egg box and counters.</a:t>
            </a:r>
            <a:endParaRPr kumimoji="0" lang="en-GB"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endParaRPr>
          </a:p>
        </p:txBody>
      </p:sp>
      <p:pic>
        <p:nvPicPr>
          <p:cNvPr id="5" name="Picture 4">
            <a:extLst>
              <a:ext uri="{FF2B5EF4-FFF2-40B4-BE49-F238E27FC236}">
                <a16:creationId xmlns:a16="http://schemas.microsoft.com/office/drawing/2014/main" id="{5633F7D9-FA65-2F48-3495-491FD0F230E6}"/>
              </a:ext>
            </a:extLst>
          </p:cNvPr>
          <p:cNvPicPr>
            <a:picLocks noChangeAspect="1"/>
          </p:cNvPicPr>
          <p:nvPr/>
        </p:nvPicPr>
        <p:blipFill rotWithShape="1">
          <a:blip r:embed="rId3">
            <a:extLst>
              <a:ext uri="{28A0092B-C50C-407E-A947-70E740481C1C}">
                <a14:useLocalDpi xmlns:a14="http://schemas.microsoft.com/office/drawing/2010/main" val="0"/>
              </a:ext>
            </a:extLst>
          </a:blip>
          <a:srcRect l="25137" t="39751" r="66970" b="40311"/>
          <a:stretch/>
        </p:blipFill>
        <p:spPr>
          <a:xfrm>
            <a:off x="0" y="2087197"/>
            <a:ext cx="2358777" cy="4271528"/>
          </a:xfrm>
          <a:prstGeom prst="rect">
            <a:avLst/>
          </a:prstGeom>
        </p:spPr>
      </p:pic>
      <p:sp>
        <p:nvSpPr>
          <p:cNvPr id="7" name="TextBox 6">
            <a:extLst>
              <a:ext uri="{FF2B5EF4-FFF2-40B4-BE49-F238E27FC236}">
                <a16:creationId xmlns:a16="http://schemas.microsoft.com/office/drawing/2014/main" id="{94A67EC1-C28A-D064-2323-534753027DAB}"/>
              </a:ext>
            </a:extLst>
          </p:cNvPr>
          <p:cNvSpPr txBox="1"/>
          <p:nvPr/>
        </p:nvSpPr>
        <p:spPr>
          <a:xfrm>
            <a:off x="2899331" y="4821003"/>
            <a:ext cx="4973682" cy="715089"/>
          </a:xfrm>
          <a:prstGeom prst="roundRect">
            <a:avLst/>
          </a:prstGeom>
          <a:solidFill>
            <a:schemeClr val="bg1"/>
          </a:solidFill>
          <a:ln w="31750">
            <a:solidFill>
              <a:srgbClr val="347574"/>
            </a:solidFill>
          </a:ln>
          <a:effectLst>
            <a:outerShdw blurRad="50800" dist="38100" dir="2700000" algn="tl" rotWithShape="0">
              <a:prstClr val="black">
                <a:alpha val="40000"/>
              </a:prstClr>
            </a:outerShdw>
          </a:effectLst>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6 is made of _____ and _____;</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a:solidFill>
                  <a:srgbClr val="585858"/>
                </a:solidFill>
                <a:latin typeface="Century Gothic" panose="020B0502020202020204" pitchFamily="34" charset="0"/>
              </a:rPr>
              <a:t>_____ and _____ make 6.</a:t>
            </a:r>
            <a:endParaRPr kumimoji="0" lang="en-GB" sz="1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endParaRPr>
          </a:p>
        </p:txBody>
      </p:sp>
      <p:pic>
        <p:nvPicPr>
          <p:cNvPr id="1026" name="Picture 2">
            <a:extLst>
              <a:ext uri="{FF2B5EF4-FFF2-40B4-BE49-F238E27FC236}">
                <a16:creationId xmlns:a16="http://schemas.microsoft.com/office/drawing/2014/main" id="{970B574D-E1BD-5CD6-09EF-ADFDD365318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73013" y="921718"/>
            <a:ext cx="2799480" cy="380816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3" name="TextBox 2">
            <a:extLst>
              <a:ext uri="{FF2B5EF4-FFF2-40B4-BE49-F238E27FC236}">
                <a16:creationId xmlns:a16="http://schemas.microsoft.com/office/drawing/2014/main" id="{D983C77E-C1D3-2CC9-4A9B-5D6D495BED25}"/>
              </a:ext>
            </a:extLst>
          </p:cNvPr>
          <p:cNvSpPr txBox="1"/>
          <p:nvPr/>
        </p:nvSpPr>
        <p:spPr>
          <a:xfrm>
            <a:off x="243191" y="6358725"/>
            <a:ext cx="2000958" cy="369332"/>
          </a:xfrm>
          <a:prstGeom prst="rect">
            <a:avLst/>
          </a:prstGeom>
          <a:noFill/>
        </p:spPr>
        <p:txBody>
          <a:bodyPr wrap="square" rtlCol="0">
            <a:spAutoFit/>
          </a:bodyPr>
          <a:lstStyle/>
          <a:p>
            <a:r>
              <a:rPr lang="en-GB" dirty="0"/>
              <a:t>Week 1</a:t>
            </a:r>
          </a:p>
        </p:txBody>
      </p:sp>
    </p:spTree>
    <p:extLst>
      <p:ext uri="{BB962C8B-B14F-4D97-AF65-F5344CB8AC3E}">
        <p14:creationId xmlns:p14="http://schemas.microsoft.com/office/powerpoint/2010/main" val="166789840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peech Bubble: Rectangle with Corners Rounded 3">
            <a:extLst>
              <a:ext uri="{FF2B5EF4-FFF2-40B4-BE49-F238E27FC236}">
                <a16:creationId xmlns:a16="http://schemas.microsoft.com/office/drawing/2014/main" id="{AB86FBFE-29D1-E0E0-8268-2EEDBCA12AB1}"/>
              </a:ext>
            </a:extLst>
          </p:cNvPr>
          <p:cNvSpPr/>
          <p:nvPr/>
        </p:nvSpPr>
        <p:spPr>
          <a:xfrm>
            <a:off x="1636295" y="1211999"/>
            <a:ext cx="5220587" cy="1471695"/>
          </a:xfrm>
          <a:prstGeom prst="wedgeRoundRectCallout">
            <a:avLst>
              <a:gd name="adj1" fmla="val -48267"/>
              <a:gd name="adj2" fmla="val 82985"/>
              <a:gd name="adj3" fmla="val 16667"/>
            </a:avLst>
          </a:prstGeom>
          <a:solidFill>
            <a:schemeClr val="accent2"/>
          </a:solidFill>
          <a:ln w="12700" cap="flat" cmpd="sng" algn="ctr">
            <a:solidFill>
              <a:srgbClr val="4472C4">
                <a:shade val="50000"/>
              </a:srgbClr>
            </a:solidFill>
            <a:prstDash val="solid"/>
            <a:miter lim="800000"/>
          </a:ln>
          <a:effectLst/>
        </p:spPr>
        <p:txBody>
          <a:bodyPr rtlCol="0" anchor="ctr"/>
          <a:lstStyle/>
          <a:p>
            <a:pPr lvl="0" algn="ctr">
              <a:defRPr/>
            </a:pPr>
            <a:r>
              <a:rPr kumimoji="0" lang="en-US"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rPr>
              <a:t>Let’s work </a:t>
            </a:r>
            <a:r>
              <a:rPr lang="en-GB" sz="2800" b="1" dirty="0"/>
              <a:t>systematically</a:t>
            </a:r>
            <a:r>
              <a:rPr lang="en-GB" sz="2800" dirty="0"/>
              <a:t> or </a:t>
            </a:r>
            <a:r>
              <a:rPr lang="en-US" sz="2800" kern="0" dirty="0">
                <a:solidFill>
                  <a:schemeClr val="accent4">
                    <a:lumMod val="65000"/>
                    <a:lumOff val="35000"/>
                  </a:schemeClr>
                </a:solidFill>
                <a:latin typeface="Century Gothic" panose="020B0502020202020204" pitchFamily="34" charset="0"/>
              </a:rPr>
              <a:t>in order</a:t>
            </a:r>
            <a:r>
              <a:rPr kumimoji="0" lang="en-US"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rPr>
              <a:t> to find the ways to make</a:t>
            </a:r>
            <a:r>
              <a:rPr kumimoji="0" lang="en-US" sz="2800" b="0" i="0" u="none" strike="noStrike" kern="0" cap="none" spc="0" normalizeH="0" noProof="0" dirty="0">
                <a:ln>
                  <a:noFill/>
                </a:ln>
                <a:solidFill>
                  <a:schemeClr val="accent4">
                    <a:lumMod val="65000"/>
                    <a:lumOff val="35000"/>
                  </a:schemeClr>
                </a:solidFill>
                <a:effectLst/>
                <a:uLnTx/>
                <a:uFillTx/>
                <a:latin typeface="Century Gothic" panose="020B0502020202020204" pitchFamily="34" charset="0"/>
                <a:ea typeface="+mn-ea"/>
                <a:cs typeface="+mn-cs"/>
              </a:rPr>
              <a:t> 6.</a:t>
            </a:r>
            <a:endParaRPr kumimoji="0" lang="en-GB"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endParaRPr>
          </a:p>
        </p:txBody>
      </p:sp>
      <p:pic>
        <p:nvPicPr>
          <p:cNvPr id="5" name="Picture 4">
            <a:extLst>
              <a:ext uri="{FF2B5EF4-FFF2-40B4-BE49-F238E27FC236}">
                <a16:creationId xmlns:a16="http://schemas.microsoft.com/office/drawing/2014/main" id="{5633F7D9-FA65-2F48-3495-491FD0F230E6}"/>
              </a:ext>
            </a:extLst>
          </p:cNvPr>
          <p:cNvPicPr>
            <a:picLocks noChangeAspect="1"/>
          </p:cNvPicPr>
          <p:nvPr/>
        </p:nvPicPr>
        <p:blipFill rotWithShape="1">
          <a:blip r:embed="rId3">
            <a:extLst>
              <a:ext uri="{28A0092B-C50C-407E-A947-70E740481C1C}">
                <a14:useLocalDpi xmlns:a14="http://schemas.microsoft.com/office/drawing/2010/main" val="0"/>
              </a:ext>
            </a:extLst>
          </a:blip>
          <a:srcRect l="25137" t="39751" r="66970" b="40311"/>
          <a:stretch/>
        </p:blipFill>
        <p:spPr>
          <a:xfrm>
            <a:off x="0" y="2087197"/>
            <a:ext cx="2358777" cy="4271528"/>
          </a:xfrm>
          <a:prstGeom prst="rect">
            <a:avLst/>
          </a:prstGeom>
        </p:spPr>
      </p:pic>
      <p:sp>
        <p:nvSpPr>
          <p:cNvPr id="7" name="TextBox 6">
            <a:extLst>
              <a:ext uri="{FF2B5EF4-FFF2-40B4-BE49-F238E27FC236}">
                <a16:creationId xmlns:a16="http://schemas.microsoft.com/office/drawing/2014/main" id="{94A67EC1-C28A-D064-2323-534753027DAB}"/>
              </a:ext>
            </a:extLst>
          </p:cNvPr>
          <p:cNvSpPr txBox="1"/>
          <p:nvPr/>
        </p:nvSpPr>
        <p:spPr>
          <a:xfrm>
            <a:off x="3439886" y="5071374"/>
            <a:ext cx="4973682" cy="715089"/>
          </a:xfrm>
          <a:prstGeom prst="roundRect">
            <a:avLst/>
          </a:prstGeom>
          <a:solidFill>
            <a:schemeClr val="bg1"/>
          </a:solidFill>
          <a:ln w="31750">
            <a:solidFill>
              <a:srgbClr val="347574"/>
            </a:solidFill>
          </a:ln>
          <a:effectLst>
            <a:outerShdw blurRad="50800" dist="38100" dir="2700000" algn="tl" rotWithShape="0">
              <a:prstClr val="black">
                <a:alpha val="40000"/>
              </a:prstClr>
            </a:outerShdw>
          </a:effectLst>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6 is made of _____ and _____;</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a:solidFill>
                  <a:srgbClr val="585858"/>
                </a:solidFill>
                <a:latin typeface="Century Gothic" panose="020B0502020202020204" pitchFamily="34" charset="0"/>
              </a:rPr>
              <a:t>_____ and _____ make 6.</a:t>
            </a:r>
            <a:endParaRPr kumimoji="0" lang="en-GB" sz="1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endParaRPr>
          </a:p>
        </p:txBody>
      </p:sp>
      <p:pic>
        <p:nvPicPr>
          <p:cNvPr id="1026" name="Picture 2">
            <a:extLst>
              <a:ext uri="{FF2B5EF4-FFF2-40B4-BE49-F238E27FC236}">
                <a16:creationId xmlns:a16="http://schemas.microsoft.com/office/drawing/2014/main" id="{970B574D-E1BD-5CD6-09EF-ADFDD365318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13568" y="428050"/>
            <a:ext cx="2799480" cy="380816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391364990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a:extLst>
              <a:ext uri="{FF2B5EF4-FFF2-40B4-BE49-F238E27FC236}">
                <a16:creationId xmlns:a16="http://schemas.microsoft.com/office/drawing/2014/main" id="{7720502B-BA5E-AE96-1C39-066E72F9D2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51006"/>
          <a:stretch>
            <a:fillRect/>
          </a:stretch>
        </p:blipFill>
        <p:spPr bwMode="auto">
          <a:xfrm>
            <a:off x="3945274" y="1955175"/>
            <a:ext cx="4097338" cy="273208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5" name="Picture 4">
            <a:extLst>
              <a:ext uri="{FF2B5EF4-FFF2-40B4-BE49-F238E27FC236}">
                <a16:creationId xmlns:a16="http://schemas.microsoft.com/office/drawing/2014/main" id="{ACBD1F1B-F87C-60ED-81AB-B0A9091A332F}"/>
              </a:ext>
            </a:extLst>
          </p:cNvPr>
          <p:cNvPicPr>
            <a:picLocks noChangeAspect="1"/>
          </p:cNvPicPr>
          <p:nvPr/>
        </p:nvPicPr>
        <p:blipFill rotWithShape="1">
          <a:blip r:embed="rId4"/>
          <a:srcRect l="80540" b="50000"/>
          <a:stretch/>
        </p:blipFill>
        <p:spPr>
          <a:xfrm>
            <a:off x="4341349" y="2260006"/>
            <a:ext cx="924198" cy="896189"/>
          </a:xfrm>
          <a:prstGeom prst="rect">
            <a:avLst/>
          </a:prstGeom>
        </p:spPr>
      </p:pic>
      <p:pic>
        <p:nvPicPr>
          <p:cNvPr id="8" name="Picture 7">
            <a:extLst>
              <a:ext uri="{FF2B5EF4-FFF2-40B4-BE49-F238E27FC236}">
                <a16:creationId xmlns:a16="http://schemas.microsoft.com/office/drawing/2014/main" id="{42FCDA29-CAAA-9DBC-396F-DAF33DCBB074}"/>
              </a:ext>
            </a:extLst>
          </p:cNvPr>
          <p:cNvPicPr>
            <a:picLocks noChangeAspect="1"/>
          </p:cNvPicPr>
          <p:nvPr/>
        </p:nvPicPr>
        <p:blipFill rotWithShape="1">
          <a:blip r:embed="rId4"/>
          <a:srcRect l="80540" b="50000"/>
          <a:stretch/>
        </p:blipFill>
        <p:spPr>
          <a:xfrm>
            <a:off x="5461064" y="2260005"/>
            <a:ext cx="924198" cy="896189"/>
          </a:xfrm>
          <a:prstGeom prst="rect">
            <a:avLst/>
          </a:prstGeom>
        </p:spPr>
      </p:pic>
      <p:pic>
        <p:nvPicPr>
          <p:cNvPr id="9" name="Picture 8">
            <a:extLst>
              <a:ext uri="{FF2B5EF4-FFF2-40B4-BE49-F238E27FC236}">
                <a16:creationId xmlns:a16="http://schemas.microsoft.com/office/drawing/2014/main" id="{3CF49802-915D-844E-236A-BE8CAA788144}"/>
              </a:ext>
            </a:extLst>
          </p:cNvPr>
          <p:cNvPicPr>
            <a:picLocks noChangeAspect="1"/>
          </p:cNvPicPr>
          <p:nvPr/>
        </p:nvPicPr>
        <p:blipFill rotWithShape="1">
          <a:blip r:embed="rId4"/>
          <a:srcRect l="80540" b="50000"/>
          <a:stretch/>
        </p:blipFill>
        <p:spPr>
          <a:xfrm>
            <a:off x="6580781" y="2260004"/>
            <a:ext cx="924198" cy="896189"/>
          </a:xfrm>
          <a:prstGeom prst="rect">
            <a:avLst/>
          </a:prstGeom>
        </p:spPr>
      </p:pic>
      <p:pic>
        <p:nvPicPr>
          <p:cNvPr id="10" name="Picture 9">
            <a:extLst>
              <a:ext uri="{FF2B5EF4-FFF2-40B4-BE49-F238E27FC236}">
                <a16:creationId xmlns:a16="http://schemas.microsoft.com/office/drawing/2014/main" id="{90F54C5C-65EE-B587-5453-190838573ED7}"/>
              </a:ext>
            </a:extLst>
          </p:cNvPr>
          <p:cNvPicPr>
            <a:picLocks noChangeAspect="1"/>
          </p:cNvPicPr>
          <p:nvPr/>
        </p:nvPicPr>
        <p:blipFill rotWithShape="1">
          <a:blip r:embed="rId4"/>
          <a:srcRect l="80540" b="50000"/>
          <a:stretch/>
        </p:blipFill>
        <p:spPr>
          <a:xfrm>
            <a:off x="4341349" y="3321219"/>
            <a:ext cx="924198" cy="896189"/>
          </a:xfrm>
          <a:prstGeom prst="rect">
            <a:avLst/>
          </a:prstGeom>
        </p:spPr>
      </p:pic>
      <p:pic>
        <p:nvPicPr>
          <p:cNvPr id="11" name="Picture 10">
            <a:extLst>
              <a:ext uri="{FF2B5EF4-FFF2-40B4-BE49-F238E27FC236}">
                <a16:creationId xmlns:a16="http://schemas.microsoft.com/office/drawing/2014/main" id="{CA9E8EB0-57C2-DF85-3D66-865FC4267C7C}"/>
              </a:ext>
            </a:extLst>
          </p:cNvPr>
          <p:cNvPicPr>
            <a:picLocks noChangeAspect="1"/>
          </p:cNvPicPr>
          <p:nvPr/>
        </p:nvPicPr>
        <p:blipFill rotWithShape="1">
          <a:blip r:embed="rId4"/>
          <a:srcRect l="80540" b="50000"/>
          <a:stretch/>
        </p:blipFill>
        <p:spPr>
          <a:xfrm>
            <a:off x="5531844" y="3321219"/>
            <a:ext cx="924198" cy="896189"/>
          </a:xfrm>
          <a:prstGeom prst="rect">
            <a:avLst/>
          </a:prstGeom>
        </p:spPr>
      </p:pic>
      <p:pic>
        <p:nvPicPr>
          <p:cNvPr id="12" name="Picture 11">
            <a:extLst>
              <a:ext uri="{FF2B5EF4-FFF2-40B4-BE49-F238E27FC236}">
                <a16:creationId xmlns:a16="http://schemas.microsoft.com/office/drawing/2014/main" id="{5E97A5BF-D75E-EAD2-ECF1-7EE7E9AE8D75}"/>
              </a:ext>
            </a:extLst>
          </p:cNvPr>
          <p:cNvPicPr>
            <a:picLocks noChangeAspect="1"/>
          </p:cNvPicPr>
          <p:nvPr/>
        </p:nvPicPr>
        <p:blipFill rotWithShape="1">
          <a:blip r:embed="rId4"/>
          <a:srcRect l="80540" b="50000"/>
          <a:stretch/>
        </p:blipFill>
        <p:spPr>
          <a:xfrm>
            <a:off x="6722339" y="3324779"/>
            <a:ext cx="924198" cy="896189"/>
          </a:xfrm>
          <a:prstGeom prst="rect">
            <a:avLst/>
          </a:prstGeom>
        </p:spPr>
      </p:pic>
      <p:sp>
        <p:nvSpPr>
          <p:cNvPr id="14" name="Title 1">
            <a:extLst>
              <a:ext uri="{FF2B5EF4-FFF2-40B4-BE49-F238E27FC236}">
                <a16:creationId xmlns:a16="http://schemas.microsoft.com/office/drawing/2014/main" id="{BDA65AF8-7C5D-DEB5-0178-15A1198F7F69}"/>
              </a:ext>
            </a:extLst>
          </p:cNvPr>
          <p:cNvSpPr>
            <a:spLocks noGrp="1"/>
          </p:cNvSpPr>
          <p:nvPr>
            <p:ph type="title"/>
          </p:nvPr>
        </p:nvSpPr>
        <p:spPr>
          <a:xfrm>
            <a:off x="436763" y="966741"/>
            <a:ext cx="10972800" cy="518579"/>
          </a:xfrm>
        </p:spPr>
        <p:txBody>
          <a:bodyPr>
            <a:normAutofit fontScale="90000"/>
          </a:bodyPr>
          <a:lstStyle/>
          <a:p>
            <a:r>
              <a:rPr lang="en-GB" sz="3200" b="0" dirty="0"/>
              <a:t>Place all counters red side up</a:t>
            </a:r>
          </a:p>
        </p:txBody>
      </p:sp>
      <p:sp>
        <p:nvSpPr>
          <p:cNvPr id="2" name="Speech Bubble: Rectangle with Corners Rounded 1">
            <a:extLst>
              <a:ext uri="{FF2B5EF4-FFF2-40B4-BE49-F238E27FC236}">
                <a16:creationId xmlns:a16="http://schemas.microsoft.com/office/drawing/2014/main" id="{BB9B8500-EE15-7264-3CD1-88801088FE98}"/>
              </a:ext>
            </a:extLst>
          </p:cNvPr>
          <p:cNvSpPr/>
          <p:nvPr/>
        </p:nvSpPr>
        <p:spPr>
          <a:xfrm>
            <a:off x="449487" y="2307771"/>
            <a:ext cx="2483593" cy="2026897"/>
          </a:xfrm>
          <a:prstGeom prst="wedgeRoundRectCallout">
            <a:avLst>
              <a:gd name="adj1" fmla="val -48267"/>
              <a:gd name="adj2" fmla="val 82985"/>
              <a:gd name="adj3" fmla="val 16667"/>
            </a:avLst>
          </a:prstGeom>
          <a:solidFill>
            <a:schemeClr val="accent2"/>
          </a:solidFill>
          <a:ln w="12700" cap="flat" cmpd="sng" algn="ctr">
            <a:solidFill>
              <a:srgbClr val="4472C4">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rPr>
              <a:t>How many red counters?</a:t>
            </a:r>
            <a:endParaRPr kumimoji="0" lang="en-GB"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endParaRPr>
          </a:p>
        </p:txBody>
      </p:sp>
      <p:sp>
        <p:nvSpPr>
          <p:cNvPr id="3" name="Speech Bubble: Rectangle with Corners Rounded 2">
            <a:extLst>
              <a:ext uri="{FF2B5EF4-FFF2-40B4-BE49-F238E27FC236}">
                <a16:creationId xmlns:a16="http://schemas.microsoft.com/office/drawing/2014/main" id="{F31AD5B2-28A0-D523-6294-A36B87019610}"/>
              </a:ext>
            </a:extLst>
          </p:cNvPr>
          <p:cNvSpPr/>
          <p:nvPr/>
        </p:nvSpPr>
        <p:spPr>
          <a:xfrm>
            <a:off x="9003269" y="2117444"/>
            <a:ext cx="2483593" cy="2026897"/>
          </a:xfrm>
          <a:prstGeom prst="wedgeRoundRectCallout">
            <a:avLst>
              <a:gd name="adj1" fmla="val 44215"/>
              <a:gd name="adj2" fmla="val 81374"/>
              <a:gd name="adj3" fmla="val 16667"/>
            </a:avLst>
          </a:prstGeom>
          <a:solidFill>
            <a:schemeClr val="accent2"/>
          </a:solidFill>
          <a:ln w="12700" cap="flat" cmpd="sng" algn="ctr">
            <a:solidFill>
              <a:srgbClr val="4472C4">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rPr>
              <a:t>How many yellow counters?</a:t>
            </a:r>
            <a:endParaRPr kumimoji="0" lang="en-GB"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endParaRPr>
          </a:p>
        </p:txBody>
      </p:sp>
      <p:sp>
        <p:nvSpPr>
          <p:cNvPr id="4" name="Rectangle 3">
            <a:extLst>
              <a:ext uri="{FF2B5EF4-FFF2-40B4-BE49-F238E27FC236}">
                <a16:creationId xmlns:a16="http://schemas.microsoft.com/office/drawing/2014/main" id="{201B250B-07ED-4EEF-8761-3ACEE96EF5FE}"/>
              </a:ext>
            </a:extLst>
          </p:cNvPr>
          <p:cNvSpPr/>
          <p:nvPr/>
        </p:nvSpPr>
        <p:spPr>
          <a:xfrm>
            <a:off x="289261" y="6053307"/>
            <a:ext cx="8567355" cy="707886"/>
          </a:xfrm>
          <a:prstGeom prst="rect">
            <a:avLst/>
          </a:prstGeom>
        </p:spPr>
        <p:txBody>
          <a:bodyPr wrap="square">
            <a:spAutoFit/>
          </a:bodyPr>
          <a:lstStyle/>
          <a:p>
            <a:r>
              <a:rPr lang="en-GB" sz="2000" dirty="0"/>
              <a:t>We are going to work systematically to find all the ways that 6 can be composed, using the counters.</a:t>
            </a:r>
          </a:p>
        </p:txBody>
      </p:sp>
    </p:spTree>
    <p:extLst>
      <p:ext uri="{BB962C8B-B14F-4D97-AF65-F5344CB8AC3E}">
        <p14:creationId xmlns:p14="http://schemas.microsoft.com/office/powerpoint/2010/main" val="1295858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2"/>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a:extLst>
              <a:ext uri="{FF2B5EF4-FFF2-40B4-BE49-F238E27FC236}">
                <a16:creationId xmlns:a16="http://schemas.microsoft.com/office/drawing/2014/main" id="{7720502B-BA5E-AE96-1C39-066E72F9D2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51006"/>
          <a:stretch>
            <a:fillRect/>
          </a:stretch>
        </p:blipFill>
        <p:spPr bwMode="auto">
          <a:xfrm>
            <a:off x="3590697" y="1812615"/>
            <a:ext cx="4097338" cy="273208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7" name="Picture 6">
            <a:extLst>
              <a:ext uri="{FF2B5EF4-FFF2-40B4-BE49-F238E27FC236}">
                <a16:creationId xmlns:a16="http://schemas.microsoft.com/office/drawing/2014/main" id="{77121B00-2C24-A156-A4F9-7BAA16842676}"/>
              </a:ext>
            </a:extLst>
          </p:cNvPr>
          <p:cNvPicPr>
            <a:picLocks noChangeAspect="1"/>
          </p:cNvPicPr>
          <p:nvPr/>
        </p:nvPicPr>
        <p:blipFill rotWithShape="1">
          <a:blip r:embed="rId4"/>
          <a:srcRect r="80540" b="48886"/>
          <a:stretch/>
        </p:blipFill>
        <p:spPr>
          <a:xfrm>
            <a:off x="3986772" y="2117444"/>
            <a:ext cx="924197" cy="916165"/>
          </a:xfrm>
          <a:prstGeom prst="rect">
            <a:avLst/>
          </a:prstGeom>
        </p:spPr>
      </p:pic>
      <p:pic>
        <p:nvPicPr>
          <p:cNvPr id="8" name="Picture 7">
            <a:extLst>
              <a:ext uri="{FF2B5EF4-FFF2-40B4-BE49-F238E27FC236}">
                <a16:creationId xmlns:a16="http://schemas.microsoft.com/office/drawing/2014/main" id="{42FCDA29-CAAA-9DBC-396F-DAF33DCBB074}"/>
              </a:ext>
            </a:extLst>
          </p:cNvPr>
          <p:cNvPicPr>
            <a:picLocks noChangeAspect="1"/>
          </p:cNvPicPr>
          <p:nvPr/>
        </p:nvPicPr>
        <p:blipFill rotWithShape="1">
          <a:blip r:embed="rId4"/>
          <a:srcRect l="80540" b="50000"/>
          <a:stretch/>
        </p:blipFill>
        <p:spPr>
          <a:xfrm>
            <a:off x="5106487" y="2117445"/>
            <a:ext cx="924198" cy="896189"/>
          </a:xfrm>
          <a:prstGeom prst="rect">
            <a:avLst/>
          </a:prstGeom>
        </p:spPr>
      </p:pic>
      <p:pic>
        <p:nvPicPr>
          <p:cNvPr id="9" name="Picture 8">
            <a:extLst>
              <a:ext uri="{FF2B5EF4-FFF2-40B4-BE49-F238E27FC236}">
                <a16:creationId xmlns:a16="http://schemas.microsoft.com/office/drawing/2014/main" id="{3CF49802-915D-844E-236A-BE8CAA788144}"/>
              </a:ext>
            </a:extLst>
          </p:cNvPr>
          <p:cNvPicPr>
            <a:picLocks noChangeAspect="1"/>
          </p:cNvPicPr>
          <p:nvPr/>
        </p:nvPicPr>
        <p:blipFill rotWithShape="1">
          <a:blip r:embed="rId4"/>
          <a:srcRect l="80540" b="50000"/>
          <a:stretch/>
        </p:blipFill>
        <p:spPr>
          <a:xfrm>
            <a:off x="6226204" y="2117444"/>
            <a:ext cx="924198" cy="896189"/>
          </a:xfrm>
          <a:prstGeom prst="rect">
            <a:avLst/>
          </a:prstGeom>
        </p:spPr>
      </p:pic>
      <p:pic>
        <p:nvPicPr>
          <p:cNvPr id="10" name="Picture 9">
            <a:extLst>
              <a:ext uri="{FF2B5EF4-FFF2-40B4-BE49-F238E27FC236}">
                <a16:creationId xmlns:a16="http://schemas.microsoft.com/office/drawing/2014/main" id="{90F54C5C-65EE-B587-5453-190838573ED7}"/>
              </a:ext>
            </a:extLst>
          </p:cNvPr>
          <p:cNvPicPr>
            <a:picLocks noChangeAspect="1"/>
          </p:cNvPicPr>
          <p:nvPr/>
        </p:nvPicPr>
        <p:blipFill rotWithShape="1">
          <a:blip r:embed="rId4"/>
          <a:srcRect l="80540" b="50000"/>
          <a:stretch/>
        </p:blipFill>
        <p:spPr>
          <a:xfrm>
            <a:off x="3986772" y="3178659"/>
            <a:ext cx="924198" cy="896189"/>
          </a:xfrm>
          <a:prstGeom prst="rect">
            <a:avLst/>
          </a:prstGeom>
        </p:spPr>
      </p:pic>
      <p:pic>
        <p:nvPicPr>
          <p:cNvPr id="11" name="Picture 10">
            <a:extLst>
              <a:ext uri="{FF2B5EF4-FFF2-40B4-BE49-F238E27FC236}">
                <a16:creationId xmlns:a16="http://schemas.microsoft.com/office/drawing/2014/main" id="{CA9E8EB0-57C2-DF85-3D66-865FC4267C7C}"/>
              </a:ext>
            </a:extLst>
          </p:cNvPr>
          <p:cNvPicPr>
            <a:picLocks noChangeAspect="1"/>
          </p:cNvPicPr>
          <p:nvPr/>
        </p:nvPicPr>
        <p:blipFill rotWithShape="1">
          <a:blip r:embed="rId4"/>
          <a:srcRect l="80540" b="50000"/>
          <a:stretch/>
        </p:blipFill>
        <p:spPr>
          <a:xfrm>
            <a:off x="5177267" y="3178659"/>
            <a:ext cx="924198" cy="896189"/>
          </a:xfrm>
          <a:prstGeom prst="rect">
            <a:avLst/>
          </a:prstGeom>
        </p:spPr>
      </p:pic>
      <p:pic>
        <p:nvPicPr>
          <p:cNvPr id="12" name="Picture 11">
            <a:extLst>
              <a:ext uri="{FF2B5EF4-FFF2-40B4-BE49-F238E27FC236}">
                <a16:creationId xmlns:a16="http://schemas.microsoft.com/office/drawing/2014/main" id="{5E97A5BF-D75E-EAD2-ECF1-7EE7E9AE8D75}"/>
              </a:ext>
            </a:extLst>
          </p:cNvPr>
          <p:cNvPicPr>
            <a:picLocks noChangeAspect="1"/>
          </p:cNvPicPr>
          <p:nvPr/>
        </p:nvPicPr>
        <p:blipFill rotWithShape="1">
          <a:blip r:embed="rId4"/>
          <a:srcRect l="80540" b="50000"/>
          <a:stretch/>
        </p:blipFill>
        <p:spPr>
          <a:xfrm>
            <a:off x="6367762" y="3182219"/>
            <a:ext cx="924198" cy="896189"/>
          </a:xfrm>
          <a:prstGeom prst="rect">
            <a:avLst/>
          </a:prstGeom>
        </p:spPr>
      </p:pic>
      <p:sp>
        <p:nvSpPr>
          <p:cNvPr id="13" name="TextBox 12">
            <a:extLst>
              <a:ext uri="{FF2B5EF4-FFF2-40B4-BE49-F238E27FC236}">
                <a16:creationId xmlns:a16="http://schemas.microsoft.com/office/drawing/2014/main" id="{1E5DB769-DEE9-D6D9-82AB-E91B79DA955E}"/>
              </a:ext>
            </a:extLst>
          </p:cNvPr>
          <p:cNvSpPr txBox="1"/>
          <p:nvPr/>
        </p:nvSpPr>
        <p:spPr>
          <a:xfrm>
            <a:off x="3352800" y="5440892"/>
            <a:ext cx="4973682" cy="715089"/>
          </a:xfrm>
          <a:prstGeom prst="roundRect">
            <a:avLst/>
          </a:prstGeom>
          <a:solidFill>
            <a:schemeClr val="bg1"/>
          </a:solidFill>
          <a:ln w="31750">
            <a:solidFill>
              <a:srgbClr val="347574"/>
            </a:solidFill>
          </a:ln>
          <a:effectLst>
            <a:outerShdw blurRad="50800" dist="38100" dir="2700000" algn="tl" rotWithShape="0">
              <a:prstClr val="black">
                <a:alpha val="40000"/>
              </a:prstClr>
            </a:outerShdw>
          </a:effectLst>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6 is made of _____ and _____;</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a:solidFill>
                  <a:srgbClr val="585858"/>
                </a:solidFill>
                <a:latin typeface="Century Gothic" panose="020B0502020202020204" pitchFamily="34" charset="0"/>
              </a:rPr>
              <a:t>_____ and _____ make 6.</a:t>
            </a:r>
            <a:endParaRPr kumimoji="0" lang="en-GB" sz="1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endParaRPr>
          </a:p>
        </p:txBody>
      </p:sp>
      <p:sp>
        <p:nvSpPr>
          <p:cNvPr id="14" name="Title 1">
            <a:extLst>
              <a:ext uri="{FF2B5EF4-FFF2-40B4-BE49-F238E27FC236}">
                <a16:creationId xmlns:a16="http://schemas.microsoft.com/office/drawing/2014/main" id="{BDA65AF8-7C5D-DEB5-0178-15A1198F7F69}"/>
              </a:ext>
            </a:extLst>
          </p:cNvPr>
          <p:cNvSpPr>
            <a:spLocks noGrp="1"/>
          </p:cNvSpPr>
          <p:nvPr>
            <p:ph type="title"/>
          </p:nvPr>
        </p:nvSpPr>
        <p:spPr>
          <a:xfrm>
            <a:off x="247074" y="744283"/>
            <a:ext cx="10972800" cy="522127"/>
          </a:xfrm>
        </p:spPr>
        <p:txBody>
          <a:bodyPr>
            <a:normAutofit/>
          </a:bodyPr>
          <a:lstStyle/>
          <a:p>
            <a:r>
              <a:rPr lang="en-GB" sz="2800" b="0" dirty="0"/>
              <a:t>Turn over one counter at a time so you can see the yellow side</a:t>
            </a:r>
          </a:p>
        </p:txBody>
      </p:sp>
      <p:pic>
        <p:nvPicPr>
          <p:cNvPr id="2" name="Picture 1">
            <a:extLst>
              <a:ext uri="{FF2B5EF4-FFF2-40B4-BE49-F238E27FC236}">
                <a16:creationId xmlns:a16="http://schemas.microsoft.com/office/drawing/2014/main" id="{F9EAF472-9660-F559-4338-665D50FE0864}"/>
              </a:ext>
            </a:extLst>
          </p:cNvPr>
          <p:cNvPicPr>
            <a:picLocks noChangeAspect="1"/>
          </p:cNvPicPr>
          <p:nvPr/>
        </p:nvPicPr>
        <p:blipFill rotWithShape="1">
          <a:blip r:embed="rId4"/>
          <a:srcRect l="80540" b="50000"/>
          <a:stretch/>
        </p:blipFill>
        <p:spPr>
          <a:xfrm>
            <a:off x="3934861" y="2123228"/>
            <a:ext cx="924198" cy="896189"/>
          </a:xfrm>
          <a:prstGeom prst="rect">
            <a:avLst/>
          </a:prstGeom>
        </p:spPr>
      </p:pic>
      <p:sp>
        <p:nvSpPr>
          <p:cNvPr id="15" name="Speech Bubble: Rectangle with Corners Rounded 14">
            <a:extLst>
              <a:ext uri="{FF2B5EF4-FFF2-40B4-BE49-F238E27FC236}">
                <a16:creationId xmlns:a16="http://schemas.microsoft.com/office/drawing/2014/main" id="{545A44BA-BAED-3555-60D1-FA8E42A67A43}"/>
              </a:ext>
            </a:extLst>
          </p:cNvPr>
          <p:cNvSpPr/>
          <p:nvPr/>
        </p:nvSpPr>
        <p:spPr>
          <a:xfrm>
            <a:off x="7954332" y="2117444"/>
            <a:ext cx="3956336" cy="1099253"/>
          </a:xfrm>
          <a:prstGeom prst="wedgeRoundRectCallout">
            <a:avLst>
              <a:gd name="adj1" fmla="val 40894"/>
              <a:gd name="adj2" fmla="val 104807"/>
              <a:gd name="adj3" fmla="val 16667"/>
            </a:avLst>
          </a:prstGeom>
          <a:solidFill>
            <a:schemeClr val="accent2"/>
          </a:solidFill>
          <a:ln w="12700" cap="flat" cmpd="sng" algn="ctr">
            <a:solidFill>
              <a:srgbClr val="4472C4">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rPr>
              <a:t>6 is made of</a:t>
            </a:r>
            <a:r>
              <a:rPr kumimoji="0" lang="en-US" sz="2800" b="0" i="0" u="none" strike="noStrike" kern="0" cap="none" spc="0" normalizeH="0" noProof="0" dirty="0">
                <a:ln>
                  <a:noFill/>
                </a:ln>
                <a:solidFill>
                  <a:schemeClr val="accent4">
                    <a:lumMod val="65000"/>
                    <a:lumOff val="35000"/>
                  </a:schemeClr>
                </a:solidFill>
                <a:effectLst/>
                <a:uLnTx/>
                <a:uFillTx/>
                <a:latin typeface="Century Gothic" panose="020B0502020202020204" pitchFamily="34" charset="0"/>
                <a:ea typeface="+mn-ea"/>
                <a:cs typeface="+mn-cs"/>
              </a:rPr>
              <a:t> 1</a:t>
            </a:r>
            <a:r>
              <a:rPr kumimoji="0" lang="en-US"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rPr>
              <a:t> and 5;</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kern="0" dirty="0">
                <a:solidFill>
                  <a:schemeClr val="accent4">
                    <a:lumMod val="65000"/>
                    <a:lumOff val="35000"/>
                  </a:schemeClr>
                </a:solidFill>
                <a:latin typeface="Century Gothic" panose="020B0502020202020204" pitchFamily="34" charset="0"/>
              </a:rPr>
              <a:t>1 and 5 make 6!</a:t>
            </a:r>
            <a:endParaRPr kumimoji="0" lang="en-GB"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ndParaRPr>
          </a:p>
        </p:txBody>
      </p:sp>
    </p:spTree>
    <p:extLst>
      <p:ext uri="{BB962C8B-B14F-4D97-AF65-F5344CB8AC3E}">
        <p14:creationId xmlns:p14="http://schemas.microsoft.com/office/powerpoint/2010/main" val="37157327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2"/>
                                        </p:tgtEl>
                                      </p:cBhvr>
                                    </p:animEffect>
                                    <p:set>
                                      <p:cBhvr>
                                        <p:cTn id="7" dur="1" fill="hold">
                                          <p:stCondLst>
                                            <p:cond delay="499"/>
                                          </p:stCondLst>
                                        </p:cTn>
                                        <p:tgtEl>
                                          <p:spTgt spid="2"/>
                                        </p:tgtEl>
                                        <p:attrNameLst>
                                          <p:attrName>style.visibility</p:attrName>
                                        </p:attrNameLst>
                                      </p:cBhvr>
                                      <p:to>
                                        <p:strVal val="hidden"/>
                                      </p:to>
                                    </p:set>
                                  </p:childTnLst>
                                </p:cTn>
                              </p:par>
                              <p:par>
                                <p:cTn id="8" presetID="10"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a:extLst>
              <a:ext uri="{FF2B5EF4-FFF2-40B4-BE49-F238E27FC236}">
                <a16:creationId xmlns:a16="http://schemas.microsoft.com/office/drawing/2014/main" id="{7720502B-BA5E-AE96-1C39-066E72F9D2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51006"/>
          <a:stretch>
            <a:fillRect/>
          </a:stretch>
        </p:blipFill>
        <p:spPr bwMode="auto">
          <a:xfrm>
            <a:off x="3590697" y="1812615"/>
            <a:ext cx="4097338" cy="273208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7" name="Picture 6">
            <a:extLst>
              <a:ext uri="{FF2B5EF4-FFF2-40B4-BE49-F238E27FC236}">
                <a16:creationId xmlns:a16="http://schemas.microsoft.com/office/drawing/2014/main" id="{77121B00-2C24-A156-A4F9-7BAA16842676}"/>
              </a:ext>
            </a:extLst>
          </p:cNvPr>
          <p:cNvPicPr>
            <a:picLocks noChangeAspect="1"/>
          </p:cNvPicPr>
          <p:nvPr/>
        </p:nvPicPr>
        <p:blipFill rotWithShape="1">
          <a:blip r:embed="rId4"/>
          <a:srcRect r="80540" b="48886"/>
          <a:stretch/>
        </p:blipFill>
        <p:spPr>
          <a:xfrm>
            <a:off x="3998175" y="2111660"/>
            <a:ext cx="924197" cy="916165"/>
          </a:xfrm>
          <a:prstGeom prst="rect">
            <a:avLst/>
          </a:prstGeom>
        </p:spPr>
      </p:pic>
      <p:pic>
        <p:nvPicPr>
          <p:cNvPr id="9" name="Picture 8">
            <a:extLst>
              <a:ext uri="{FF2B5EF4-FFF2-40B4-BE49-F238E27FC236}">
                <a16:creationId xmlns:a16="http://schemas.microsoft.com/office/drawing/2014/main" id="{3CF49802-915D-844E-236A-BE8CAA788144}"/>
              </a:ext>
            </a:extLst>
          </p:cNvPr>
          <p:cNvPicPr>
            <a:picLocks noChangeAspect="1"/>
          </p:cNvPicPr>
          <p:nvPr/>
        </p:nvPicPr>
        <p:blipFill rotWithShape="1">
          <a:blip r:embed="rId4"/>
          <a:srcRect l="80540" b="50000"/>
          <a:stretch/>
        </p:blipFill>
        <p:spPr>
          <a:xfrm>
            <a:off x="6226204" y="2117444"/>
            <a:ext cx="924198" cy="896189"/>
          </a:xfrm>
          <a:prstGeom prst="rect">
            <a:avLst/>
          </a:prstGeom>
        </p:spPr>
      </p:pic>
      <p:pic>
        <p:nvPicPr>
          <p:cNvPr id="10" name="Picture 9">
            <a:extLst>
              <a:ext uri="{FF2B5EF4-FFF2-40B4-BE49-F238E27FC236}">
                <a16:creationId xmlns:a16="http://schemas.microsoft.com/office/drawing/2014/main" id="{90F54C5C-65EE-B587-5453-190838573ED7}"/>
              </a:ext>
            </a:extLst>
          </p:cNvPr>
          <p:cNvPicPr>
            <a:picLocks noChangeAspect="1"/>
          </p:cNvPicPr>
          <p:nvPr/>
        </p:nvPicPr>
        <p:blipFill rotWithShape="1">
          <a:blip r:embed="rId4"/>
          <a:srcRect l="80540" b="50000"/>
          <a:stretch/>
        </p:blipFill>
        <p:spPr>
          <a:xfrm>
            <a:off x="3986772" y="3178659"/>
            <a:ext cx="924198" cy="896189"/>
          </a:xfrm>
          <a:prstGeom prst="rect">
            <a:avLst/>
          </a:prstGeom>
        </p:spPr>
      </p:pic>
      <p:pic>
        <p:nvPicPr>
          <p:cNvPr id="11" name="Picture 10">
            <a:extLst>
              <a:ext uri="{FF2B5EF4-FFF2-40B4-BE49-F238E27FC236}">
                <a16:creationId xmlns:a16="http://schemas.microsoft.com/office/drawing/2014/main" id="{CA9E8EB0-57C2-DF85-3D66-865FC4267C7C}"/>
              </a:ext>
            </a:extLst>
          </p:cNvPr>
          <p:cNvPicPr>
            <a:picLocks noChangeAspect="1"/>
          </p:cNvPicPr>
          <p:nvPr/>
        </p:nvPicPr>
        <p:blipFill rotWithShape="1">
          <a:blip r:embed="rId4"/>
          <a:srcRect l="80540" b="50000"/>
          <a:stretch/>
        </p:blipFill>
        <p:spPr>
          <a:xfrm>
            <a:off x="5177267" y="3178659"/>
            <a:ext cx="924198" cy="896189"/>
          </a:xfrm>
          <a:prstGeom prst="rect">
            <a:avLst/>
          </a:prstGeom>
        </p:spPr>
      </p:pic>
      <p:pic>
        <p:nvPicPr>
          <p:cNvPr id="12" name="Picture 11">
            <a:extLst>
              <a:ext uri="{FF2B5EF4-FFF2-40B4-BE49-F238E27FC236}">
                <a16:creationId xmlns:a16="http://schemas.microsoft.com/office/drawing/2014/main" id="{5E97A5BF-D75E-EAD2-ECF1-7EE7E9AE8D75}"/>
              </a:ext>
            </a:extLst>
          </p:cNvPr>
          <p:cNvPicPr>
            <a:picLocks noChangeAspect="1"/>
          </p:cNvPicPr>
          <p:nvPr/>
        </p:nvPicPr>
        <p:blipFill rotWithShape="1">
          <a:blip r:embed="rId4"/>
          <a:srcRect l="80540" b="50000"/>
          <a:stretch/>
        </p:blipFill>
        <p:spPr>
          <a:xfrm>
            <a:off x="6367762" y="3182219"/>
            <a:ext cx="924198" cy="896189"/>
          </a:xfrm>
          <a:prstGeom prst="rect">
            <a:avLst/>
          </a:prstGeom>
        </p:spPr>
      </p:pic>
      <p:sp>
        <p:nvSpPr>
          <p:cNvPr id="13" name="TextBox 12">
            <a:extLst>
              <a:ext uri="{FF2B5EF4-FFF2-40B4-BE49-F238E27FC236}">
                <a16:creationId xmlns:a16="http://schemas.microsoft.com/office/drawing/2014/main" id="{1E5DB769-DEE9-D6D9-82AB-E91B79DA955E}"/>
              </a:ext>
            </a:extLst>
          </p:cNvPr>
          <p:cNvSpPr txBox="1"/>
          <p:nvPr/>
        </p:nvSpPr>
        <p:spPr>
          <a:xfrm>
            <a:off x="3352800" y="5440892"/>
            <a:ext cx="4973682" cy="715089"/>
          </a:xfrm>
          <a:prstGeom prst="roundRect">
            <a:avLst/>
          </a:prstGeom>
          <a:solidFill>
            <a:schemeClr val="bg1"/>
          </a:solidFill>
          <a:ln w="31750">
            <a:solidFill>
              <a:srgbClr val="347574"/>
            </a:solidFill>
          </a:ln>
          <a:effectLst>
            <a:outerShdw blurRad="50800" dist="38100" dir="2700000" algn="tl" rotWithShape="0">
              <a:prstClr val="black">
                <a:alpha val="40000"/>
              </a:prstClr>
            </a:outerShdw>
          </a:effectLst>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6 is made of _____ and _____;</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a:solidFill>
                  <a:srgbClr val="585858"/>
                </a:solidFill>
                <a:latin typeface="Century Gothic" panose="020B0502020202020204" pitchFamily="34" charset="0"/>
              </a:rPr>
              <a:t>_____ and _____ make 6.</a:t>
            </a:r>
            <a:endParaRPr kumimoji="0" lang="en-GB" sz="1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endParaRPr>
          </a:p>
        </p:txBody>
      </p:sp>
      <p:pic>
        <p:nvPicPr>
          <p:cNvPr id="2" name="Picture 1">
            <a:extLst>
              <a:ext uri="{FF2B5EF4-FFF2-40B4-BE49-F238E27FC236}">
                <a16:creationId xmlns:a16="http://schemas.microsoft.com/office/drawing/2014/main" id="{AC2EADD3-1854-F16E-C450-573289CBEBF6}"/>
              </a:ext>
            </a:extLst>
          </p:cNvPr>
          <p:cNvPicPr>
            <a:picLocks noChangeAspect="1"/>
          </p:cNvPicPr>
          <p:nvPr/>
        </p:nvPicPr>
        <p:blipFill rotWithShape="1">
          <a:blip r:embed="rId4"/>
          <a:srcRect r="80540" b="48886"/>
          <a:stretch/>
        </p:blipFill>
        <p:spPr>
          <a:xfrm>
            <a:off x="5160514" y="2111660"/>
            <a:ext cx="924197" cy="916165"/>
          </a:xfrm>
          <a:prstGeom prst="rect">
            <a:avLst/>
          </a:prstGeom>
        </p:spPr>
      </p:pic>
      <p:pic>
        <p:nvPicPr>
          <p:cNvPr id="3" name="Picture 2">
            <a:extLst>
              <a:ext uri="{FF2B5EF4-FFF2-40B4-BE49-F238E27FC236}">
                <a16:creationId xmlns:a16="http://schemas.microsoft.com/office/drawing/2014/main" id="{83BFC1D3-B7E1-8B2E-06BD-8BF9FC464164}"/>
              </a:ext>
            </a:extLst>
          </p:cNvPr>
          <p:cNvPicPr>
            <a:picLocks noChangeAspect="1"/>
          </p:cNvPicPr>
          <p:nvPr/>
        </p:nvPicPr>
        <p:blipFill rotWithShape="1">
          <a:blip r:embed="rId4"/>
          <a:srcRect l="80540" b="50000"/>
          <a:stretch/>
        </p:blipFill>
        <p:spPr>
          <a:xfrm>
            <a:off x="5112256" y="2122949"/>
            <a:ext cx="924198" cy="896189"/>
          </a:xfrm>
          <a:prstGeom prst="rect">
            <a:avLst/>
          </a:prstGeom>
        </p:spPr>
      </p:pic>
    </p:spTree>
    <p:extLst>
      <p:ext uri="{BB962C8B-B14F-4D97-AF65-F5344CB8AC3E}">
        <p14:creationId xmlns:p14="http://schemas.microsoft.com/office/powerpoint/2010/main" val="10679039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par>
                                <p:cTn id="8" presetID="10" presetClass="entr" presetSubtype="0"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a:extLst>
              <a:ext uri="{FF2B5EF4-FFF2-40B4-BE49-F238E27FC236}">
                <a16:creationId xmlns:a16="http://schemas.microsoft.com/office/drawing/2014/main" id="{7720502B-BA5E-AE96-1C39-066E72F9D2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51006"/>
          <a:stretch>
            <a:fillRect/>
          </a:stretch>
        </p:blipFill>
        <p:spPr bwMode="auto">
          <a:xfrm>
            <a:off x="3590697" y="1812615"/>
            <a:ext cx="4097338" cy="273208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7" name="Picture 6">
            <a:extLst>
              <a:ext uri="{FF2B5EF4-FFF2-40B4-BE49-F238E27FC236}">
                <a16:creationId xmlns:a16="http://schemas.microsoft.com/office/drawing/2014/main" id="{77121B00-2C24-A156-A4F9-7BAA16842676}"/>
              </a:ext>
            </a:extLst>
          </p:cNvPr>
          <p:cNvPicPr>
            <a:picLocks noChangeAspect="1"/>
          </p:cNvPicPr>
          <p:nvPr/>
        </p:nvPicPr>
        <p:blipFill rotWithShape="1">
          <a:blip r:embed="rId4"/>
          <a:srcRect r="80540" b="48886"/>
          <a:stretch/>
        </p:blipFill>
        <p:spPr>
          <a:xfrm>
            <a:off x="3984253" y="2117444"/>
            <a:ext cx="924197" cy="916165"/>
          </a:xfrm>
          <a:prstGeom prst="rect">
            <a:avLst/>
          </a:prstGeom>
        </p:spPr>
      </p:pic>
      <p:pic>
        <p:nvPicPr>
          <p:cNvPr id="10" name="Picture 9">
            <a:extLst>
              <a:ext uri="{FF2B5EF4-FFF2-40B4-BE49-F238E27FC236}">
                <a16:creationId xmlns:a16="http://schemas.microsoft.com/office/drawing/2014/main" id="{90F54C5C-65EE-B587-5453-190838573ED7}"/>
              </a:ext>
            </a:extLst>
          </p:cNvPr>
          <p:cNvPicPr>
            <a:picLocks noChangeAspect="1"/>
          </p:cNvPicPr>
          <p:nvPr/>
        </p:nvPicPr>
        <p:blipFill rotWithShape="1">
          <a:blip r:embed="rId4"/>
          <a:srcRect l="80540" b="50000"/>
          <a:stretch/>
        </p:blipFill>
        <p:spPr>
          <a:xfrm>
            <a:off x="3986772" y="3178659"/>
            <a:ext cx="924198" cy="896189"/>
          </a:xfrm>
          <a:prstGeom prst="rect">
            <a:avLst/>
          </a:prstGeom>
        </p:spPr>
      </p:pic>
      <p:pic>
        <p:nvPicPr>
          <p:cNvPr id="11" name="Picture 10">
            <a:extLst>
              <a:ext uri="{FF2B5EF4-FFF2-40B4-BE49-F238E27FC236}">
                <a16:creationId xmlns:a16="http://schemas.microsoft.com/office/drawing/2014/main" id="{CA9E8EB0-57C2-DF85-3D66-865FC4267C7C}"/>
              </a:ext>
            </a:extLst>
          </p:cNvPr>
          <p:cNvPicPr>
            <a:picLocks noChangeAspect="1"/>
          </p:cNvPicPr>
          <p:nvPr/>
        </p:nvPicPr>
        <p:blipFill rotWithShape="1">
          <a:blip r:embed="rId4"/>
          <a:srcRect l="80540" b="50000"/>
          <a:stretch/>
        </p:blipFill>
        <p:spPr>
          <a:xfrm>
            <a:off x="5177267" y="3178659"/>
            <a:ext cx="924198" cy="896189"/>
          </a:xfrm>
          <a:prstGeom prst="rect">
            <a:avLst/>
          </a:prstGeom>
        </p:spPr>
      </p:pic>
      <p:pic>
        <p:nvPicPr>
          <p:cNvPr id="12" name="Picture 11">
            <a:extLst>
              <a:ext uri="{FF2B5EF4-FFF2-40B4-BE49-F238E27FC236}">
                <a16:creationId xmlns:a16="http://schemas.microsoft.com/office/drawing/2014/main" id="{5E97A5BF-D75E-EAD2-ECF1-7EE7E9AE8D75}"/>
              </a:ext>
            </a:extLst>
          </p:cNvPr>
          <p:cNvPicPr>
            <a:picLocks noChangeAspect="1"/>
          </p:cNvPicPr>
          <p:nvPr/>
        </p:nvPicPr>
        <p:blipFill rotWithShape="1">
          <a:blip r:embed="rId4"/>
          <a:srcRect l="80540" b="50000"/>
          <a:stretch/>
        </p:blipFill>
        <p:spPr>
          <a:xfrm>
            <a:off x="6367762" y="3182219"/>
            <a:ext cx="924198" cy="896189"/>
          </a:xfrm>
          <a:prstGeom prst="rect">
            <a:avLst/>
          </a:prstGeom>
        </p:spPr>
      </p:pic>
      <p:sp>
        <p:nvSpPr>
          <p:cNvPr id="13" name="TextBox 12">
            <a:extLst>
              <a:ext uri="{FF2B5EF4-FFF2-40B4-BE49-F238E27FC236}">
                <a16:creationId xmlns:a16="http://schemas.microsoft.com/office/drawing/2014/main" id="{1E5DB769-DEE9-D6D9-82AB-E91B79DA955E}"/>
              </a:ext>
            </a:extLst>
          </p:cNvPr>
          <p:cNvSpPr txBox="1"/>
          <p:nvPr/>
        </p:nvSpPr>
        <p:spPr>
          <a:xfrm>
            <a:off x="3352800" y="5440892"/>
            <a:ext cx="4973682" cy="715089"/>
          </a:xfrm>
          <a:prstGeom prst="roundRect">
            <a:avLst/>
          </a:prstGeom>
          <a:solidFill>
            <a:schemeClr val="bg1"/>
          </a:solidFill>
          <a:ln w="31750">
            <a:solidFill>
              <a:srgbClr val="347574"/>
            </a:solidFill>
          </a:ln>
          <a:effectLst>
            <a:outerShdw blurRad="50800" dist="38100" dir="2700000" algn="tl" rotWithShape="0">
              <a:prstClr val="black">
                <a:alpha val="40000"/>
              </a:prstClr>
            </a:outerShdw>
          </a:effectLst>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6 is made of _____ and _____;</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a:solidFill>
                  <a:srgbClr val="585858"/>
                </a:solidFill>
                <a:latin typeface="Century Gothic" panose="020B0502020202020204" pitchFamily="34" charset="0"/>
              </a:rPr>
              <a:t>_____ and _____ make 6.</a:t>
            </a:r>
            <a:endParaRPr kumimoji="0" lang="en-GB" sz="1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endParaRPr>
          </a:p>
        </p:txBody>
      </p:sp>
      <p:pic>
        <p:nvPicPr>
          <p:cNvPr id="15" name="Picture 14">
            <a:extLst>
              <a:ext uri="{FF2B5EF4-FFF2-40B4-BE49-F238E27FC236}">
                <a16:creationId xmlns:a16="http://schemas.microsoft.com/office/drawing/2014/main" id="{DACFFE47-BFEA-C969-AD71-0453F20DC862}"/>
              </a:ext>
            </a:extLst>
          </p:cNvPr>
          <p:cNvPicPr>
            <a:picLocks noChangeAspect="1"/>
          </p:cNvPicPr>
          <p:nvPr/>
        </p:nvPicPr>
        <p:blipFill rotWithShape="1">
          <a:blip r:embed="rId4"/>
          <a:srcRect r="80540" b="48886"/>
          <a:stretch/>
        </p:blipFill>
        <p:spPr>
          <a:xfrm>
            <a:off x="5177267" y="2097468"/>
            <a:ext cx="924197" cy="916165"/>
          </a:xfrm>
          <a:prstGeom prst="rect">
            <a:avLst/>
          </a:prstGeom>
        </p:spPr>
      </p:pic>
      <p:pic>
        <p:nvPicPr>
          <p:cNvPr id="2" name="Picture 1">
            <a:extLst>
              <a:ext uri="{FF2B5EF4-FFF2-40B4-BE49-F238E27FC236}">
                <a16:creationId xmlns:a16="http://schemas.microsoft.com/office/drawing/2014/main" id="{E9557C77-2B34-83AA-CFBA-D9C4EB918068}"/>
              </a:ext>
            </a:extLst>
          </p:cNvPr>
          <p:cNvPicPr>
            <a:picLocks noChangeAspect="1"/>
          </p:cNvPicPr>
          <p:nvPr/>
        </p:nvPicPr>
        <p:blipFill rotWithShape="1">
          <a:blip r:embed="rId4"/>
          <a:srcRect r="80540" b="48886"/>
          <a:stretch/>
        </p:blipFill>
        <p:spPr>
          <a:xfrm>
            <a:off x="6367762" y="2103218"/>
            <a:ext cx="924197" cy="916165"/>
          </a:xfrm>
          <a:prstGeom prst="rect">
            <a:avLst/>
          </a:prstGeom>
        </p:spPr>
      </p:pic>
      <p:pic>
        <p:nvPicPr>
          <p:cNvPr id="3" name="Picture 2">
            <a:extLst>
              <a:ext uri="{FF2B5EF4-FFF2-40B4-BE49-F238E27FC236}">
                <a16:creationId xmlns:a16="http://schemas.microsoft.com/office/drawing/2014/main" id="{E8404BAA-5043-8E7F-52CD-2A2DA7ABBF93}"/>
              </a:ext>
            </a:extLst>
          </p:cNvPr>
          <p:cNvPicPr>
            <a:picLocks noChangeAspect="1"/>
          </p:cNvPicPr>
          <p:nvPr/>
        </p:nvPicPr>
        <p:blipFill rotWithShape="1">
          <a:blip r:embed="rId4"/>
          <a:srcRect l="80540" b="50000"/>
          <a:stretch/>
        </p:blipFill>
        <p:spPr>
          <a:xfrm>
            <a:off x="6298494" y="2097468"/>
            <a:ext cx="924198" cy="896189"/>
          </a:xfrm>
          <a:prstGeom prst="rect">
            <a:avLst/>
          </a:prstGeom>
        </p:spPr>
      </p:pic>
    </p:spTree>
    <p:extLst>
      <p:ext uri="{BB962C8B-B14F-4D97-AF65-F5344CB8AC3E}">
        <p14:creationId xmlns:p14="http://schemas.microsoft.com/office/powerpoint/2010/main" val="30793577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par>
                                <p:cTn id="8" presetID="10" presetClass="entr" presetSubtype="0"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B84D3AEC-42F5-13AE-13E5-48B130FEAF8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51006"/>
          <a:stretch>
            <a:fillRect/>
          </a:stretch>
        </p:blipFill>
        <p:spPr bwMode="auto">
          <a:xfrm>
            <a:off x="2416963" y="3487499"/>
            <a:ext cx="4097338" cy="273208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3074" name="Picture 2">
            <a:extLst>
              <a:ext uri="{FF2B5EF4-FFF2-40B4-BE49-F238E27FC236}">
                <a16:creationId xmlns:a16="http://schemas.microsoft.com/office/drawing/2014/main" id="{3682FEC8-51C7-9943-1FCB-B9F70E582FC7}"/>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319517" y="790585"/>
            <a:ext cx="1198351" cy="96399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3075" name="Picture 3">
            <a:extLst>
              <a:ext uri="{FF2B5EF4-FFF2-40B4-BE49-F238E27FC236}">
                <a16:creationId xmlns:a16="http://schemas.microsoft.com/office/drawing/2014/main" id="{01795B0F-F94D-0284-6E4D-0BC2801B0AEF}"/>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811423" y="695808"/>
            <a:ext cx="1198350" cy="97409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3076" name="Picture 4">
            <a:extLst>
              <a:ext uri="{FF2B5EF4-FFF2-40B4-BE49-F238E27FC236}">
                <a16:creationId xmlns:a16="http://schemas.microsoft.com/office/drawing/2014/main" id="{78BA0D86-A334-3232-DBBA-6C20974D7F65}"/>
              </a:ext>
            </a:extLst>
          </p:cNvPr>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148010" y="1857499"/>
            <a:ext cx="1262588" cy="65165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3077" name="Picture 5">
            <a:extLst>
              <a:ext uri="{FF2B5EF4-FFF2-40B4-BE49-F238E27FC236}">
                <a16:creationId xmlns:a16="http://schemas.microsoft.com/office/drawing/2014/main" id="{DD68C74E-5C00-0D80-03EB-2A4856F39BB3}"/>
              </a:ext>
            </a:extLst>
          </p:cNvPr>
          <p:cNvPicPr>
            <a:picLocks noChangeAspect="1" noChangeArrowheads="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042006" y="4103769"/>
            <a:ext cx="1247405" cy="97409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3078" name="Picture 6">
            <a:extLst>
              <a:ext uri="{FF2B5EF4-FFF2-40B4-BE49-F238E27FC236}">
                <a16:creationId xmlns:a16="http://schemas.microsoft.com/office/drawing/2014/main" id="{301FD117-31F0-1803-A00D-CDE85585725F}"/>
              </a:ext>
            </a:extLst>
          </p:cNvPr>
          <p:cNvPicPr>
            <a:picLocks noChangeAspect="1" noChangeArrowheads="1"/>
          </p:cNvPicPr>
          <p:nvPr/>
        </p:nvPicPr>
        <p:blipFill>
          <a:blip r:embed="rId8">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807152" y="2938447"/>
            <a:ext cx="1262588" cy="98110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3079" name="Picture 7">
            <a:extLst>
              <a:ext uri="{FF2B5EF4-FFF2-40B4-BE49-F238E27FC236}">
                <a16:creationId xmlns:a16="http://schemas.microsoft.com/office/drawing/2014/main" id="{D30DB8D7-D891-DF16-0DE4-D2DAE21B5107}"/>
              </a:ext>
            </a:extLst>
          </p:cNvPr>
          <p:cNvPicPr>
            <a:picLocks noChangeAspect="1" noChangeArrowheads="1"/>
          </p:cNvPicPr>
          <p:nvPr/>
        </p:nvPicPr>
        <p:blipFill>
          <a:blip r:embed="rId9">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225416" y="3544044"/>
            <a:ext cx="1163310" cy="142260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9" name="Title 1">
            <a:extLst>
              <a:ext uri="{FF2B5EF4-FFF2-40B4-BE49-F238E27FC236}">
                <a16:creationId xmlns:a16="http://schemas.microsoft.com/office/drawing/2014/main" id="{E5537738-9D13-F469-1E3A-41AA63B41CFC}"/>
              </a:ext>
            </a:extLst>
          </p:cNvPr>
          <p:cNvSpPr>
            <a:spLocks noGrp="1"/>
          </p:cNvSpPr>
          <p:nvPr>
            <p:ph type="title"/>
          </p:nvPr>
        </p:nvSpPr>
        <p:spPr>
          <a:xfrm>
            <a:off x="601035" y="430660"/>
            <a:ext cx="10972800" cy="982117"/>
          </a:xfrm>
        </p:spPr>
        <p:txBody>
          <a:bodyPr/>
          <a:lstStyle/>
          <a:p>
            <a:r>
              <a:rPr lang="en-GB" dirty="0"/>
              <a:t>Play ‘Egg Box 6’ with objects</a:t>
            </a:r>
          </a:p>
        </p:txBody>
      </p:sp>
      <p:sp>
        <p:nvSpPr>
          <p:cNvPr id="10" name="Speech Bubble: Rectangle with Corners Rounded 9">
            <a:extLst>
              <a:ext uri="{FF2B5EF4-FFF2-40B4-BE49-F238E27FC236}">
                <a16:creationId xmlns:a16="http://schemas.microsoft.com/office/drawing/2014/main" id="{7D38A602-2C59-30A3-3EA8-28FFD3FC3CA0}"/>
              </a:ext>
            </a:extLst>
          </p:cNvPr>
          <p:cNvSpPr/>
          <p:nvPr/>
        </p:nvSpPr>
        <p:spPr>
          <a:xfrm>
            <a:off x="559004" y="1324804"/>
            <a:ext cx="5920711" cy="1471695"/>
          </a:xfrm>
          <a:prstGeom prst="wedgeRoundRectCallout">
            <a:avLst>
              <a:gd name="adj1" fmla="val -48267"/>
              <a:gd name="adj2" fmla="val 82985"/>
              <a:gd name="adj3" fmla="val 16667"/>
            </a:avLst>
          </a:prstGeom>
          <a:solidFill>
            <a:schemeClr val="accent2"/>
          </a:solidFill>
          <a:ln w="12700" cap="flat" cmpd="sng" algn="ctr">
            <a:solidFill>
              <a:srgbClr val="4472C4">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rPr>
              <a:t>Gather 6 objects</a:t>
            </a:r>
            <a:r>
              <a:rPr kumimoji="0" lang="en-US" sz="2800" b="0" i="0" u="none" strike="noStrike" kern="0" cap="none" spc="0" normalizeH="0" noProof="0" dirty="0">
                <a:ln>
                  <a:noFill/>
                </a:ln>
                <a:solidFill>
                  <a:schemeClr val="accent4">
                    <a:lumMod val="65000"/>
                    <a:lumOff val="35000"/>
                  </a:schemeClr>
                </a:solidFill>
                <a:effectLst/>
                <a:uLnTx/>
                <a:uFillTx/>
                <a:latin typeface="Century Gothic" panose="020B0502020202020204" pitchFamily="34" charset="0"/>
                <a:ea typeface="+mn-ea"/>
                <a:cs typeface="+mn-cs"/>
              </a:rPr>
              <a:t> that can fit in the spaces in the egg box.</a:t>
            </a:r>
            <a:endParaRPr kumimoji="0" lang="en-GB"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endParaRPr>
          </a:p>
        </p:txBody>
      </p:sp>
      <p:sp>
        <p:nvSpPr>
          <p:cNvPr id="3" name="TextBox 2">
            <a:extLst>
              <a:ext uri="{FF2B5EF4-FFF2-40B4-BE49-F238E27FC236}">
                <a16:creationId xmlns:a16="http://schemas.microsoft.com/office/drawing/2014/main" id="{63F53EAF-34EE-CF42-FAB8-B65D45931283}"/>
              </a:ext>
            </a:extLst>
          </p:cNvPr>
          <p:cNvSpPr txBox="1"/>
          <p:nvPr/>
        </p:nvSpPr>
        <p:spPr>
          <a:xfrm>
            <a:off x="243191" y="6358725"/>
            <a:ext cx="2000958" cy="369332"/>
          </a:xfrm>
          <a:prstGeom prst="rect">
            <a:avLst/>
          </a:prstGeom>
          <a:noFill/>
        </p:spPr>
        <p:txBody>
          <a:bodyPr wrap="square" rtlCol="0">
            <a:spAutoFit/>
          </a:bodyPr>
          <a:lstStyle/>
          <a:p>
            <a:r>
              <a:rPr lang="en-GB" dirty="0"/>
              <a:t>Week 2</a:t>
            </a:r>
          </a:p>
        </p:txBody>
      </p:sp>
    </p:spTree>
    <p:extLst>
      <p:ext uri="{BB962C8B-B14F-4D97-AF65-F5344CB8AC3E}">
        <p14:creationId xmlns:p14="http://schemas.microsoft.com/office/powerpoint/2010/main" val="340610865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B84D3AEC-42F5-13AE-13E5-48B130FEAF8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51006"/>
          <a:stretch>
            <a:fillRect/>
          </a:stretch>
        </p:blipFill>
        <p:spPr bwMode="auto">
          <a:xfrm>
            <a:off x="794991" y="3429000"/>
            <a:ext cx="4097338" cy="273208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3074" name="Picture 2">
            <a:extLst>
              <a:ext uri="{FF2B5EF4-FFF2-40B4-BE49-F238E27FC236}">
                <a16:creationId xmlns:a16="http://schemas.microsoft.com/office/drawing/2014/main" id="{3682FEC8-51C7-9943-1FCB-B9F70E582FC7}"/>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90599" y="3691815"/>
            <a:ext cx="1255612" cy="101006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3075" name="Picture 3">
            <a:extLst>
              <a:ext uri="{FF2B5EF4-FFF2-40B4-BE49-F238E27FC236}">
                <a16:creationId xmlns:a16="http://schemas.microsoft.com/office/drawing/2014/main" id="{01795B0F-F94D-0284-6E4D-0BC2801B0AEF}"/>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436616" y="3594267"/>
            <a:ext cx="1198350" cy="97409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3076" name="Picture 4">
            <a:extLst>
              <a:ext uri="{FF2B5EF4-FFF2-40B4-BE49-F238E27FC236}">
                <a16:creationId xmlns:a16="http://schemas.microsoft.com/office/drawing/2014/main" id="{78BA0D86-A334-3232-DBBA-6C20974D7F65}"/>
              </a:ext>
            </a:extLst>
          </p:cNvPr>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17901060">
            <a:off x="2271043" y="3691816"/>
            <a:ext cx="1215409" cy="75406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3078" name="Picture 6">
            <a:extLst>
              <a:ext uri="{FF2B5EF4-FFF2-40B4-BE49-F238E27FC236}">
                <a16:creationId xmlns:a16="http://schemas.microsoft.com/office/drawing/2014/main" id="{301FD117-31F0-1803-A00D-CDE85585725F}"/>
              </a:ext>
            </a:extLst>
          </p:cNvPr>
          <p:cNvPicPr>
            <a:picLocks noChangeAspect="1" noChangeArrowheads="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526656" y="4812929"/>
            <a:ext cx="1262588" cy="98110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10" name="Speech Bubble: Rectangle with Corners Rounded 9">
            <a:extLst>
              <a:ext uri="{FF2B5EF4-FFF2-40B4-BE49-F238E27FC236}">
                <a16:creationId xmlns:a16="http://schemas.microsoft.com/office/drawing/2014/main" id="{7D38A602-2C59-30A3-3EA8-28FFD3FC3CA0}"/>
              </a:ext>
            </a:extLst>
          </p:cNvPr>
          <p:cNvSpPr/>
          <p:nvPr/>
        </p:nvSpPr>
        <p:spPr>
          <a:xfrm>
            <a:off x="990599" y="893959"/>
            <a:ext cx="5757425" cy="1471695"/>
          </a:xfrm>
          <a:prstGeom prst="wedgeRoundRectCallout">
            <a:avLst>
              <a:gd name="adj1" fmla="val -48267"/>
              <a:gd name="adj2" fmla="val 82985"/>
              <a:gd name="adj3" fmla="val 16667"/>
            </a:avLst>
          </a:prstGeom>
          <a:solidFill>
            <a:schemeClr val="accent2"/>
          </a:solidFill>
          <a:ln w="12700" cap="flat" cmpd="sng" algn="ctr">
            <a:solidFill>
              <a:srgbClr val="4472C4">
                <a:shade val="50000"/>
              </a:srgbClr>
            </a:solidFill>
            <a:prstDash val="solid"/>
            <a:miter lim="800000"/>
          </a:ln>
          <a:effectLst/>
        </p:spPr>
        <p:txBody>
          <a:bodyPr rtlCol="0" anchor="ctr"/>
          <a:lstStyle/>
          <a:p>
            <a:pPr lvl="0" algn="ctr">
              <a:defRPr/>
            </a:pPr>
            <a:r>
              <a:rPr lang="en-US" sz="2800" kern="0" dirty="0">
                <a:solidFill>
                  <a:schemeClr val="accent4">
                    <a:lumMod val="65000"/>
                    <a:lumOff val="35000"/>
                  </a:schemeClr>
                </a:solidFill>
                <a:latin typeface="Century Gothic" panose="020B0502020202020204" pitchFamily="34" charset="0"/>
              </a:rPr>
              <a:t>Put some of the objects in the egg box and hide the others</a:t>
            </a:r>
            <a:r>
              <a:rPr lang="en-US" sz="2800" kern="0" dirty="0">
                <a:solidFill>
                  <a:prstClr val="white"/>
                </a:solidFill>
                <a:latin typeface="Century Gothic" panose="020B0502020202020204" pitchFamily="34" charset="0"/>
              </a:rPr>
              <a:t>.</a:t>
            </a:r>
          </a:p>
        </p:txBody>
      </p:sp>
      <p:sp>
        <p:nvSpPr>
          <p:cNvPr id="12" name="Speech Bubble: Rectangle with Corners Rounded 11">
            <a:extLst>
              <a:ext uri="{FF2B5EF4-FFF2-40B4-BE49-F238E27FC236}">
                <a16:creationId xmlns:a16="http://schemas.microsoft.com/office/drawing/2014/main" id="{8809A78A-CB38-D61F-810A-4E49C4A7645A}"/>
              </a:ext>
            </a:extLst>
          </p:cNvPr>
          <p:cNvSpPr/>
          <p:nvPr/>
        </p:nvSpPr>
        <p:spPr>
          <a:xfrm>
            <a:off x="6185428" y="893959"/>
            <a:ext cx="3980774" cy="1416179"/>
          </a:xfrm>
          <a:prstGeom prst="wedgeRoundRectCallout">
            <a:avLst>
              <a:gd name="adj1" fmla="val 50998"/>
              <a:gd name="adj2" fmla="val 76836"/>
              <a:gd name="adj3" fmla="val 16667"/>
            </a:avLst>
          </a:prstGeom>
          <a:solidFill>
            <a:schemeClr val="accent2"/>
          </a:solidFill>
          <a:ln w="12700" cap="flat" cmpd="sng" algn="ctr">
            <a:solidFill>
              <a:srgbClr val="4472C4">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rPr>
              <a:t>How many more to</a:t>
            </a:r>
            <a:r>
              <a:rPr kumimoji="0" lang="en-US" sz="2800" b="0" i="0" u="none" strike="noStrike" kern="0" cap="none" spc="0" normalizeH="0" noProof="0" dirty="0">
                <a:ln>
                  <a:noFill/>
                </a:ln>
                <a:solidFill>
                  <a:schemeClr val="accent4">
                    <a:lumMod val="65000"/>
                    <a:lumOff val="35000"/>
                  </a:schemeClr>
                </a:solidFill>
                <a:effectLst/>
                <a:uLnTx/>
                <a:uFillTx/>
                <a:latin typeface="Century Gothic" panose="020B0502020202020204" pitchFamily="34" charset="0"/>
                <a:ea typeface="+mn-ea"/>
                <a:cs typeface="+mn-cs"/>
              </a:rPr>
              <a:t> make 6?</a:t>
            </a:r>
            <a:endParaRPr kumimoji="0" lang="en-GB"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endParaRPr>
          </a:p>
        </p:txBody>
      </p:sp>
      <p:sp>
        <p:nvSpPr>
          <p:cNvPr id="3" name="TextBox 6">
            <a:extLst>
              <a:ext uri="{FF2B5EF4-FFF2-40B4-BE49-F238E27FC236}">
                <a16:creationId xmlns:a16="http://schemas.microsoft.com/office/drawing/2014/main" id="{4F4A319D-609E-4A8A-1400-AB547454CE2A}"/>
              </a:ext>
            </a:extLst>
          </p:cNvPr>
          <p:cNvSpPr txBox="1"/>
          <p:nvPr/>
        </p:nvSpPr>
        <p:spPr>
          <a:xfrm>
            <a:off x="6070587" y="4230031"/>
            <a:ext cx="4978823" cy="524631"/>
          </a:xfrm>
          <a:prstGeom prst="roundRect">
            <a:avLst/>
          </a:prstGeom>
          <a:solidFill>
            <a:sysClr val="window" lastClr="FFFFFF"/>
          </a:solidFill>
          <a:ln w="31750">
            <a:solidFill>
              <a:srgbClr val="347574"/>
            </a:solidFill>
          </a:ln>
          <a:effectLst>
            <a:outerShdw blurRad="50800" dist="38100" dir="2700000" algn="tl" rotWithShape="0">
              <a:prstClr val="black">
                <a:alpha val="40000"/>
              </a:prstClr>
            </a:outerShdw>
          </a:effectLst>
        </p:spPr>
        <p:txBody>
          <a:bodyPr wrap="square" rtlCol="0">
            <a:noAutofit/>
          </a:bodyPr>
          <a:lstStyle/>
          <a:p>
            <a:pPr algn="ctr" fontAlgn="base">
              <a:lnSpc>
                <a:spcPct val="107000"/>
              </a:lnSpc>
              <a:spcAft>
                <a:spcPts val="800"/>
              </a:spcAft>
            </a:pPr>
            <a:r>
              <a:rPr lang="en-GB" sz="2400" kern="1200" dirty="0">
                <a:solidFill>
                  <a:srgbClr val="585858"/>
                </a:solidFill>
                <a:effectLst/>
                <a:latin typeface="Century Gothic" panose="020B0502020202020204" pitchFamily="34" charset="0"/>
                <a:ea typeface="Calibri" panose="020F0502020204030204" pitchFamily="34" charset="0"/>
                <a:cs typeface="Times New Roman" panose="02020603050405020304" pitchFamily="18" charset="0"/>
              </a:rPr>
              <a:t>_____ needs _____ to make 6.</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89291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10"/>
                                        </p:tgtEl>
                                      </p:cBhvr>
                                    </p:animEffect>
                                    <p:set>
                                      <p:cBhvr>
                                        <p:cTn id="7" dur="1" fill="hold">
                                          <p:stCondLst>
                                            <p:cond delay="499"/>
                                          </p:stCondLst>
                                        </p:cTn>
                                        <p:tgtEl>
                                          <p:spTgt spid="10"/>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par>
                                <p:cTn id="13" presetID="1" presetClass="entr" presetSubtype="0"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animBg="1"/>
      <p:bldP spid="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B84D3AEC-42F5-13AE-13E5-48B130FEAF8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51006"/>
          <a:stretch>
            <a:fillRect/>
          </a:stretch>
        </p:blipFill>
        <p:spPr bwMode="auto">
          <a:xfrm>
            <a:off x="1513449" y="3506829"/>
            <a:ext cx="4097338" cy="273208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3074" name="Picture 2">
            <a:extLst>
              <a:ext uri="{FF2B5EF4-FFF2-40B4-BE49-F238E27FC236}">
                <a16:creationId xmlns:a16="http://schemas.microsoft.com/office/drawing/2014/main" id="{3682FEC8-51C7-9943-1FCB-B9F70E582FC7}"/>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709057" y="3769644"/>
            <a:ext cx="1255612" cy="101006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3075" name="Picture 3">
            <a:extLst>
              <a:ext uri="{FF2B5EF4-FFF2-40B4-BE49-F238E27FC236}">
                <a16:creationId xmlns:a16="http://schemas.microsoft.com/office/drawing/2014/main" id="{01795B0F-F94D-0284-6E4D-0BC2801B0AEF}"/>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155074" y="3672096"/>
            <a:ext cx="1198350" cy="97409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3078" name="Picture 6">
            <a:extLst>
              <a:ext uri="{FF2B5EF4-FFF2-40B4-BE49-F238E27FC236}">
                <a16:creationId xmlns:a16="http://schemas.microsoft.com/office/drawing/2014/main" id="{301FD117-31F0-1803-A00D-CDE85585725F}"/>
              </a:ext>
            </a:extLst>
          </p:cNvPr>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245114" y="4890758"/>
            <a:ext cx="1262588" cy="98110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10" name="Speech Bubble: Rectangle with Corners Rounded 9">
            <a:extLst>
              <a:ext uri="{FF2B5EF4-FFF2-40B4-BE49-F238E27FC236}">
                <a16:creationId xmlns:a16="http://schemas.microsoft.com/office/drawing/2014/main" id="{7D38A602-2C59-30A3-3EA8-28FFD3FC3CA0}"/>
              </a:ext>
            </a:extLst>
          </p:cNvPr>
          <p:cNvSpPr/>
          <p:nvPr/>
        </p:nvSpPr>
        <p:spPr>
          <a:xfrm>
            <a:off x="1031141" y="741189"/>
            <a:ext cx="5757425" cy="1471695"/>
          </a:xfrm>
          <a:prstGeom prst="wedgeRoundRectCallout">
            <a:avLst>
              <a:gd name="adj1" fmla="val -48267"/>
              <a:gd name="adj2" fmla="val 82985"/>
              <a:gd name="adj3" fmla="val 16667"/>
            </a:avLst>
          </a:prstGeom>
          <a:solidFill>
            <a:schemeClr val="accent2"/>
          </a:solidFill>
          <a:ln w="12700" cap="flat" cmpd="sng" algn="ctr">
            <a:solidFill>
              <a:srgbClr val="4472C4">
                <a:shade val="50000"/>
              </a:srgbClr>
            </a:solidFill>
            <a:prstDash val="solid"/>
            <a:miter lim="800000"/>
          </a:ln>
          <a:effectLst/>
        </p:spPr>
        <p:txBody>
          <a:bodyPr rtlCol="0" anchor="ctr"/>
          <a:lstStyle/>
          <a:p>
            <a:pPr lvl="0" algn="ctr">
              <a:defRPr/>
            </a:pPr>
            <a:r>
              <a:rPr lang="en-US" sz="2800" kern="0" dirty="0">
                <a:solidFill>
                  <a:schemeClr val="accent4">
                    <a:lumMod val="65000"/>
                    <a:lumOff val="35000"/>
                  </a:schemeClr>
                </a:solidFill>
                <a:latin typeface="Century Gothic" panose="020B0502020202020204" pitchFamily="34" charset="0"/>
              </a:rPr>
              <a:t>Play this again using different numbers of objects.</a:t>
            </a:r>
          </a:p>
        </p:txBody>
      </p:sp>
      <p:sp>
        <p:nvSpPr>
          <p:cNvPr id="6" name="TextBox 6">
            <a:extLst>
              <a:ext uri="{FF2B5EF4-FFF2-40B4-BE49-F238E27FC236}">
                <a16:creationId xmlns:a16="http://schemas.microsoft.com/office/drawing/2014/main" id="{F6CA680F-666B-BAF0-7BCE-16623E8C1C20}"/>
              </a:ext>
            </a:extLst>
          </p:cNvPr>
          <p:cNvSpPr txBox="1"/>
          <p:nvPr/>
        </p:nvSpPr>
        <p:spPr>
          <a:xfrm>
            <a:off x="6453359" y="4255074"/>
            <a:ext cx="4978823" cy="524631"/>
          </a:xfrm>
          <a:prstGeom prst="roundRect">
            <a:avLst/>
          </a:prstGeom>
          <a:solidFill>
            <a:sysClr val="window" lastClr="FFFFFF"/>
          </a:solidFill>
          <a:ln w="31750">
            <a:solidFill>
              <a:srgbClr val="347574"/>
            </a:solidFill>
          </a:ln>
          <a:effectLst>
            <a:outerShdw blurRad="50800" dist="38100" dir="2700000" algn="tl" rotWithShape="0">
              <a:prstClr val="black">
                <a:alpha val="40000"/>
              </a:prstClr>
            </a:outerShdw>
          </a:effectLst>
        </p:spPr>
        <p:txBody>
          <a:bodyPr wrap="square" rtlCol="0">
            <a:noAutofit/>
          </a:bodyPr>
          <a:lstStyle/>
          <a:p>
            <a:pPr algn="ctr" fontAlgn="base">
              <a:lnSpc>
                <a:spcPct val="107000"/>
              </a:lnSpc>
              <a:spcAft>
                <a:spcPts val="800"/>
              </a:spcAft>
            </a:pPr>
            <a:r>
              <a:rPr lang="en-GB" sz="2400" kern="1200" dirty="0">
                <a:solidFill>
                  <a:srgbClr val="585858"/>
                </a:solidFill>
                <a:effectLst/>
                <a:latin typeface="Century Gothic" panose="020B0502020202020204" pitchFamily="34" charset="0"/>
                <a:ea typeface="Calibri" panose="020F0502020204030204" pitchFamily="34" charset="0"/>
                <a:cs typeface="Times New Roman" panose="02020603050405020304" pitchFamily="18" charset="0"/>
              </a:rPr>
              <a:t>_____ needs _____ to make 6.</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4060196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47D453-1423-D240-58E3-F0E01703BF8F}"/>
              </a:ext>
            </a:extLst>
          </p:cNvPr>
          <p:cNvSpPr>
            <a:spLocks noGrp="1"/>
          </p:cNvSpPr>
          <p:nvPr>
            <p:ph type="title"/>
          </p:nvPr>
        </p:nvSpPr>
        <p:spPr/>
        <p:txBody>
          <a:bodyPr/>
          <a:lstStyle/>
          <a:p>
            <a:r>
              <a:rPr lang="en-GB" dirty="0"/>
              <a:t>Find pairs to 6 with dots</a:t>
            </a:r>
          </a:p>
        </p:txBody>
      </p:sp>
      <p:pic>
        <p:nvPicPr>
          <p:cNvPr id="9" name="Picture 8">
            <a:extLst>
              <a:ext uri="{FF2B5EF4-FFF2-40B4-BE49-F238E27FC236}">
                <a16:creationId xmlns:a16="http://schemas.microsoft.com/office/drawing/2014/main" id="{01C8AA8B-FCD8-D270-13BD-41447D4D43E2}"/>
              </a:ext>
            </a:extLst>
          </p:cNvPr>
          <p:cNvPicPr>
            <a:picLocks noChangeAspect="1"/>
          </p:cNvPicPr>
          <p:nvPr/>
        </p:nvPicPr>
        <p:blipFill>
          <a:blip r:embed="rId3"/>
          <a:stretch>
            <a:fillRect/>
          </a:stretch>
        </p:blipFill>
        <p:spPr>
          <a:xfrm rot="1362270">
            <a:off x="2710697" y="4307671"/>
            <a:ext cx="1282944" cy="1848949"/>
          </a:xfrm>
          <a:prstGeom prst="rect">
            <a:avLst/>
          </a:prstGeom>
        </p:spPr>
      </p:pic>
      <p:pic>
        <p:nvPicPr>
          <p:cNvPr id="13" name="Picture 12">
            <a:extLst>
              <a:ext uri="{FF2B5EF4-FFF2-40B4-BE49-F238E27FC236}">
                <a16:creationId xmlns:a16="http://schemas.microsoft.com/office/drawing/2014/main" id="{A99C8292-09A7-3938-63F0-2E79F199B8A7}"/>
              </a:ext>
            </a:extLst>
          </p:cNvPr>
          <p:cNvPicPr>
            <a:picLocks noChangeAspect="1"/>
          </p:cNvPicPr>
          <p:nvPr/>
        </p:nvPicPr>
        <p:blipFill>
          <a:blip r:embed="rId4"/>
          <a:stretch>
            <a:fillRect/>
          </a:stretch>
        </p:blipFill>
        <p:spPr>
          <a:xfrm rot="1603269">
            <a:off x="4907878" y="3016261"/>
            <a:ext cx="1308100" cy="1848949"/>
          </a:xfrm>
          <a:prstGeom prst="rect">
            <a:avLst/>
          </a:prstGeom>
        </p:spPr>
      </p:pic>
      <p:pic>
        <p:nvPicPr>
          <p:cNvPr id="15" name="Picture 14">
            <a:extLst>
              <a:ext uri="{FF2B5EF4-FFF2-40B4-BE49-F238E27FC236}">
                <a16:creationId xmlns:a16="http://schemas.microsoft.com/office/drawing/2014/main" id="{8BFCF285-C07A-3480-8D1E-923F3D10E8FC}"/>
              </a:ext>
            </a:extLst>
          </p:cNvPr>
          <p:cNvPicPr>
            <a:picLocks noChangeAspect="1"/>
          </p:cNvPicPr>
          <p:nvPr/>
        </p:nvPicPr>
        <p:blipFill>
          <a:blip r:embed="rId5"/>
          <a:stretch>
            <a:fillRect/>
          </a:stretch>
        </p:blipFill>
        <p:spPr>
          <a:xfrm rot="20277559">
            <a:off x="2231661" y="1678190"/>
            <a:ext cx="1333256" cy="1836371"/>
          </a:xfrm>
          <a:prstGeom prst="rect">
            <a:avLst/>
          </a:prstGeom>
        </p:spPr>
      </p:pic>
      <p:sp>
        <p:nvSpPr>
          <p:cNvPr id="17" name="TextBox 16">
            <a:extLst>
              <a:ext uri="{FF2B5EF4-FFF2-40B4-BE49-F238E27FC236}">
                <a16:creationId xmlns:a16="http://schemas.microsoft.com/office/drawing/2014/main" id="{A425FAE4-BA7B-75E0-E603-7C4D460F3C43}"/>
              </a:ext>
            </a:extLst>
          </p:cNvPr>
          <p:cNvSpPr txBox="1"/>
          <p:nvPr/>
        </p:nvSpPr>
        <p:spPr>
          <a:xfrm>
            <a:off x="243190" y="6358725"/>
            <a:ext cx="9129409"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585858"/>
                </a:solidFill>
                <a:effectLst/>
                <a:uLnTx/>
                <a:uFillTx/>
                <a:latin typeface="Arial"/>
                <a:ea typeface="+mn-ea"/>
                <a:cs typeface="+mn-cs"/>
              </a:rPr>
              <a:t>Week 2. </a:t>
            </a:r>
          </a:p>
        </p:txBody>
      </p:sp>
      <p:pic>
        <p:nvPicPr>
          <p:cNvPr id="20" name="Picture 19">
            <a:extLst>
              <a:ext uri="{FF2B5EF4-FFF2-40B4-BE49-F238E27FC236}">
                <a16:creationId xmlns:a16="http://schemas.microsoft.com/office/drawing/2014/main" id="{A0294F6C-77D4-3D1D-74ED-AD748CAA7909}"/>
              </a:ext>
            </a:extLst>
          </p:cNvPr>
          <p:cNvPicPr>
            <a:picLocks noChangeAspect="1"/>
          </p:cNvPicPr>
          <p:nvPr/>
        </p:nvPicPr>
        <p:blipFill>
          <a:blip r:embed="rId6"/>
          <a:stretch>
            <a:fillRect/>
          </a:stretch>
        </p:blipFill>
        <p:spPr>
          <a:xfrm>
            <a:off x="730091" y="3122804"/>
            <a:ext cx="1395894" cy="2017827"/>
          </a:xfrm>
          <a:prstGeom prst="rect">
            <a:avLst/>
          </a:prstGeom>
        </p:spPr>
      </p:pic>
      <p:pic>
        <p:nvPicPr>
          <p:cNvPr id="23" name="Picture 22">
            <a:extLst>
              <a:ext uri="{FF2B5EF4-FFF2-40B4-BE49-F238E27FC236}">
                <a16:creationId xmlns:a16="http://schemas.microsoft.com/office/drawing/2014/main" id="{09287B0C-ABB4-A646-0053-EE1291F64B2D}"/>
              </a:ext>
            </a:extLst>
          </p:cNvPr>
          <p:cNvPicPr>
            <a:picLocks noChangeAspect="1"/>
          </p:cNvPicPr>
          <p:nvPr/>
        </p:nvPicPr>
        <p:blipFill>
          <a:blip r:embed="rId7"/>
          <a:stretch>
            <a:fillRect/>
          </a:stretch>
        </p:blipFill>
        <p:spPr>
          <a:xfrm>
            <a:off x="6475534" y="4219754"/>
            <a:ext cx="1295334" cy="1923375"/>
          </a:xfrm>
          <a:prstGeom prst="rect">
            <a:avLst/>
          </a:prstGeom>
        </p:spPr>
      </p:pic>
      <p:sp>
        <p:nvSpPr>
          <p:cNvPr id="3" name="Speech Bubble: Rectangle with Corners Rounded 2">
            <a:extLst>
              <a:ext uri="{FF2B5EF4-FFF2-40B4-BE49-F238E27FC236}">
                <a16:creationId xmlns:a16="http://schemas.microsoft.com/office/drawing/2014/main" id="{F6EB5956-4A37-D1DC-9A6F-42858B8DEAD1}"/>
              </a:ext>
            </a:extLst>
          </p:cNvPr>
          <p:cNvSpPr/>
          <p:nvPr/>
        </p:nvSpPr>
        <p:spPr>
          <a:xfrm>
            <a:off x="3620823" y="1061035"/>
            <a:ext cx="6750755" cy="1471695"/>
          </a:xfrm>
          <a:prstGeom prst="wedgeRoundRectCallout">
            <a:avLst>
              <a:gd name="adj1" fmla="val 38418"/>
              <a:gd name="adj2" fmla="val 79060"/>
              <a:gd name="adj3" fmla="val 16667"/>
            </a:avLst>
          </a:prstGeom>
          <a:solidFill>
            <a:schemeClr val="accent2"/>
          </a:solidFill>
          <a:ln w="12700" cap="flat" cmpd="sng" algn="ctr">
            <a:solidFill>
              <a:srgbClr val="4472C4">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rPr>
              <a:t>Cut out the cards and place them face UP on the table in front of you.</a:t>
            </a:r>
            <a:endParaRPr kumimoji="0" lang="en-GB"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endParaRPr>
          </a:p>
        </p:txBody>
      </p:sp>
      <p:pic>
        <p:nvPicPr>
          <p:cNvPr id="4" name="Picture 3">
            <a:extLst>
              <a:ext uri="{FF2B5EF4-FFF2-40B4-BE49-F238E27FC236}">
                <a16:creationId xmlns:a16="http://schemas.microsoft.com/office/drawing/2014/main" id="{645241F5-5313-605A-4A7C-DDB60E30FAD4}"/>
              </a:ext>
            </a:extLst>
          </p:cNvPr>
          <p:cNvPicPr>
            <a:picLocks noChangeAspect="1"/>
          </p:cNvPicPr>
          <p:nvPr/>
        </p:nvPicPr>
        <p:blipFill rotWithShape="1">
          <a:blip r:embed="rId8">
            <a:extLst>
              <a:ext uri="{28A0092B-C50C-407E-A947-70E740481C1C}">
                <a14:useLocalDpi xmlns:a14="http://schemas.microsoft.com/office/drawing/2010/main" val="0"/>
              </a:ext>
            </a:extLst>
          </a:blip>
          <a:srcRect l="33943" t="39751" r="57851" b="40311"/>
          <a:stretch/>
        </p:blipFill>
        <p:spPr>
          <a:xfrm>
            <a:off x="9458188" y="1683356"/>
            <a:ext cx="2592279" cy="4514757"/>
          </a:xfrm>
          <a:prstGeom prst="rect">
            <a:avLst/>
          </a:prstGeom>
        </p:spPr>
      </p:pic>
    </p:spTree>
    <p:extLst>
      <p:ext uri="{BB962C8B-B14F-4D97-AF65-F5344CB8AC3E}">
        <p14:creationId xmlns:p14="http://schemas.microsoft.com/office/powerpoint/2010/main" val="6200131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peech Bubble: Rectangle with Corners Rounded 5">
            <a:extLst>
              <a:ext uri="{FF2B5EF4-FFF2-40B4-BE49-F238E27FC236}">
                <a16:creationId xmlns:a16="http://schemas.microsoft.com/office/drawing/2014/main" id="{1EB3A6E2-AD7D-4661-BD4C-B7FB27B9465B}"/>
              </a:ext>
            </a:extLst>
          </p:cNvPr>
          <p:cNvSpPr/>
          <p:nvPr/>
        </p:nvSpPr>
        <p:spPr>
          <a:xfrm>
            <a:off x="1636295" y="1211999"/>
            <a:ext cx="6346942" cy="1471695"/>
          </a:xfrm>
          <a:prstGeom prst="wedgeRoundRectCallout">
            <a:avLst>
              <a:gd name="adj1" fmla="val -48267"/>
              <a:gd name="adj2" fmla="val 82985"/>
              <a:gd name="adj3" fmla="val 16667"/>
            </a:avLst>
          </a:prstGeom>
          <a:solidFill>
            <a:schemeClr val="accent2"/>
          </a:solidFill>
          <a:ln w="12700" cap="flat" cmpd="sng" algn="ctr">
            <a:solidFill>
              <a:srgbClr val="4472C4">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rPr>
              <a:t>Let’s </a:t>
            </a:r>
            <a:r>
              <a:rPr kumimoji="0" lang="en-US" sz="2800" b="0" i="0" u="none" strike="noStrike" kern="0" cap="none" spc="0" normalizeH="0" baseline="0" noProof="0" dirty="0" err="1">
                <a:ln>
                  <a:noFill/>
                </a:ln>
                <a:solidFill>
                  <a:schemeClr val="accent4">
                    <a:lumMod val="65000"/>
                    <a:lumOff val="35000"/>
                  </a:schemeClr>
                </a:solidFill>
                <a:effectLst/>
                <a:uLnTx/>
                <a:uFillTx/>
                <a:latin typeface="Century Gothic" panose="020B0502020202020204" pitchFamily="34" charset="0"/>
                <a:ea typeface="+mn-ea"/>
                <a:cs typeface="+mn-cs"/>
              </a:rPr>
              <a:t>practise</a:t>
            </a:r>
            <a:r>
              <a:rPr kumimoji="0" lang="en-US"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rPr>
              <a:t> remembering the ways that 6 can be made.</a:t>
            </a:r>
            <a:endParaRPr kumimoji="0" lang="en-GB"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endParaRPr>
          </a:p>
        </p:txBody>
      </p:sp>
      <p:sp>
        <p:nvSpPr>
          <p:cNvPr id="9" name="Rectangle 8">
            <a:extLst>
              <a:ext uri="{FF2B5EF4-FFF2-40B4-BE49-F238E27FC236}">
                <a16:creationId xmlns:a16="http://schemas.microsoft.com/office/drawing/2014/main" id="{9809A8D4-F6AA-49AD-973F-8F5856C3761C}"/>
              </a:ext>
            </a:extLst>
          </p:cNvPr>
          <p:cNvSpPr/>
          <p:nvPr/>
        </p:nvSpPr>
        <p:spPr>
          <a:xfrm>
            <a:off x="8909486" y="6508800"/>
            <a:ext cx="3225563" cy="276999"/>
          </a:xfrm>
          <a:prstGeom prst="rect">
            <a:avLst/>
          </a:prstGeom>
        </p:spPr>
        <p:txBody>
          <a:bodyPr wrap="none" lIns="91440" tIns="45720" rIns="91440" bIns="45720" anchor="t">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ea typeface="+mn-ea"/>
              <a:cs typeface="Times New Roman"/>
            </a:endParaRPr>
          </a:p>
        </p:txBody>
      </p:sp>
      <p:pic>
        <p:nvPicPr>
          <p:cNvPr id="8" name="Picture 7">
            <a:extLst>
              <a:ext uri="{FF2B5EF4-FFF2-40B4-BE49-F238E27FC236}">
                <a16:creationId xmlns:a16="http://schemas.microsoft.com/office/drawing/2014/main" id="{E1C530F9-E2CD-6ACB-DF6C-AD41F05EE022}"/>
              </a:ext>
            </a:extLst>
          </p:cNvPr>
          <p:cNvPicPr>
            <a:picLocks noChangeAspect="1"/>
          </p:cNvPicPr>
          <p:nvPr/>
        </p:nvPicPr>
        <p:blipFill rotWithShape="1">
          <a:blip r:embed="rId3">
            <a:extLst>
              <a:ext uri="{28A0092B-C50C-407E-A947-70E740481C1C}">
                <a14:useLocalDpi xmlns:a14="http://schemas.microsoft.com/office/drawing/2010/main" val="0"/>
              </a:ext>
            </a:extLst>
          </a:blip>
          <a:srcRect l="25137" t="39751" r="66970" b="40311"/>
          <a:stretch/>
        </p:blipFill>
        <p:spPr>
          <a:xfrm>
            <a:off x="0" y="2087197"/>
            <a:ext cx="2358777" cy="4271528"/>
          </a:xfrm>
          <a:prstGeom prst="rect">
            <a:avLst/>
          </a:prstGeom>
        </p:spPr>
      </p:pic>
      <p:sp>
        <p:nvSpPr>
          <p:cNvPr id="12" name="Title 1">
            <a:extLst>
              <a:ext uri="{FF2B5EF4-FFF2-40B4-BE49-F238E27FC236}">
                <a16:creationId xmlns:a16="http://schemas.microsoft.com/office/drawing/2014/main" id="{8C93FB6C-E3E6-66D5-C4A9-101399B4B9D4}"/>
              </a:ext>
            </a:extLst>
          </p:cNvPr>
          <p:cNvSpPr>
            <a:spLocks noGrp="1"/>
          </p:cNvSpPr>
          <p:nvPr>
            <p:ph type="title"/>
          </p:nvPr>
        </p:nvSpPr>
        <p:spPr>
          <a:xfrm>
            <a:off x="601035" y="430660"/>
            <a:ext cx="10972800" cy="982117"/>
          </a:xfrm>
        </p:spPr>
        <p:txBody>
          <a:bodyPr/>
          <a:lstStyle/>
          <a:p>
            <a:r>
              <a:rPr lang="en-GB" dirty="0"/>
              <a:t>Play: ‘Find pairs to 6’ with dot cards</a:t>
            </a:r>
          </a:p>
        </p:txBody>
      </p:sp>
      <p:sp>
        <p:nvSpPr>
          <p:cNvPr id="2" name="TextBox 1">
            <a:extLst>
              <a:ext uri="{FF2B5EF4-FFF2-40B4-BE49-F238E27FC236}">
                <a16:creationId xmlns:a16="http://schemas.microsoft.com/office/drawing/2014/main" id="{291D4CA0-E1EB-2622-2B89-F260CD9C7BF8}"/>
              </a:ext>
            </a:extLst>
          </p:cNvPr>
          <p:cNvSpPr txBox="1"/>
          <p:nvPr/>
        </p:nvSpPr>
        <p:spPr>
          <a:xfrm>
            <a:off x="243191" y="6358725"/>
            <a:ext cx="2000958"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585858"/>
                </a:solidFill>
                <a:effectLst/>
                <a:uLnTx/>
                <a:uFillTx/>
                <a:latin typeface="Arial"/>
                <a:ea typeface="+mn-ea"/>
                <a:cs typeface="+mn-cs"/>
              </a:rPr>
              <a:t>Week 2</a:t>
            </a:r>
          </a:p>
        </p:txBody>
      </p:sp>
      <p:pic>
        <p:nvPicPr>
          <p:cNvPr id="3" name="Picture 2">
            <a:extLst>
              <a:ext uri="{FF2B5EF4-FFF2-40B4-BE49-F238E27FC236}">
                <a16:creationId xmlns:a16="http://schemas.microsoft.com/office/drawing/2014/main" id="{7E6B5379-7DD0-EFB0-A495-F7FD33B542DD}"/>
              </a:ext>
            </a:extLst>
          </p:cNvPr>
          <p:cNvPicPr>
            <a:picLocks noChangeAspect="1"/>
          </p:cNvPicPr>
          <p:nvPr/>
        </p:nvPicPr>
        <p:blipFill>
          <a:blip r:embed="rId4"/>
          <a:stretch>
            <a:fillRect/>
          </a:stretch>
        </p:blipFill>
        <p:spPr>
          <a:xfrm rot="1362270">
            <a:off x="3997841" y="5138569"/>
            <a:ext cx="816543" cy="1176783"/>
          </a:xfrm>
          <a:prstGeom prst="rect">
            <a:avLst/>
          </a:prstGeom>
        </p:spPr>
      </p:pic>
      <p:pic>
        <p:nvPicPr>
          <p:cNvPr id="4" name="Picture 3">
            <a:extLst>
              <a:ext uri="{FF2B5EF4-FFF2-40B4-BE49-F238E27FC236}">
                <a16:creationId xmlns:a16="http://schemas.microsoft.com/office/drawing/2014/main" id="{F0BCFB88-FF1E-CB10-760E-F8EE49E23139}"/>
              </a:ext>
            </a:extLst>
          </p:cNvPr>
          <p:cNvPicPr>
            <a:picLocks noChangeAspect="1"/>
          </p:cNvPicPr>
          <p:nvPr/>
        </p:nvPicPr>
        <p:blipFill>
          <a:blip r:embed="rId5"/>
          <a:stretch>
            <a:fillRect/>
          </a:stretch>
        </p:blipFill>
        <p:spPr>
          <a:xfrm rot="1603269">
            <a:off x="6765872" y="5126216"/>
            <a:ext cx="832554" cy="1176783"/>
          </a:xfrm>
          <a:prstGeom prst="rect">
            <a:avLst/>
          </a:prstGeom>
        </p:spPr>
      </p:pic>
      <p:pic>
        <p:nvPicPr>
          <p:cNvPr id="5" name="Picture 4">
            <a:extLst>
              <a:ext uri="{FF2B5EF4-FFF2-40B4-BE49-F238E27FC236}">
                <a16:creationId xmlns:a16="http://schemas.microsoft.com/office/drawing/2014/main" id="{B063C233-3748-D145-BFAA-6E425E75BA16}"/>
              </a:ext>
            </a:extLst>
          </p:cNvPr>
          <p:cNvPicPr>
            <a:picLocks noChangeAspect="1"/>
          </p:cNvPicPr>
          <p:nvPr/>
        </p:nvPicPr>
        <p:blipFill>
          <a:blip r:embed="rId6"/>
          <a:stretch>
            <a:fillRect/>
          </a:stretch>
        </p:blipFill>
        <p:spPr>
          <a:xfrm rot="20277559">
            <a:off x="7328253" y="3196055"/>
            <a:ext cx="848564" cy="1168777"/>
          </a:xfrm>
          <a:prstGeom prst="rect">
            <a:avLst/>
          </a:prstGeom>
        </p:spPr>
      </p:pic>
      <p:pic>
        <p:nvPicPr>
          <p:cNvPr id="7" name="Picture 6">
            <a:extLst>
              <a:ext uri="{FF2B5EF4-FFF2-40B4-BE49-F238E27FC236}">
                <a16:creationId xmlns:a16="http://schemas.microsoft.com/office/drawing/2014/main" id="{BAF9B02A-3334-8D47-095C-6B113DE0238A}"/>
              </a:ext>
            </a:extLst>
          </p:cNvPr>
          <p:cNvPicPr>
            <a:picLocks noChangeAspect="1"/>
          </p:cNvPicPr>
          <p:nvPr/>
        </p:nvPicPr>
        <p:blipFill>
          <a:blip r:embed="rId7"/>
          <a:stretch>
            <a:fillRect/>
          </a:stretch>
        </p:blipFill>
        <p:spPr>
          <a:xfrm>
            <a:off x="3802372" y="3138311"/>
            <a:ext cx="888431" cy="1284267"/>
          </a:xfrm>
          <a:prstGeom prst="rect">
            <a:avLst/>
          </a:prstGeom>
        </p:spPr>
      </p:pic>
      <p:pic>
        <p:nvPicPr>
          <p:cNvPr id="11" name="Picture 10">
            <a:extLst>
              <a:ext uri="{FF2B5EF4-FFF2-40B4-BE49-F238E27FC236}">
                <a16:creationId xmlns:a16="http://schemas.microsoft.com/office/drawing/2014/main" id="{F8293A7E-671C-3AD4-04F5-0A3948F43E9F}"/>
              </a:ext>
            </a:extLst>
          </p:cNvPr>
          <p:cNvPicPr>
            <a:picLocks noChangeAspect="1"/>
          </p:cNvPicPr>
          <p:nvPr/>
        </p:nvPicPr>
        <p:blipFill>
          <a:blip r:embed="rId8"/>
          <a:stretch>
            <a:fillRect/>
          </a:stretch>
        </p:blipFill>
        <p:spPr>
          <a:xfrm>
            <a:off x="5420509" y="3632130"/>
            <a:ext cx="824429" cy="1224152"/>
          </a:xfrm>
          <a:prstGeom prst="rect">
            <a:avLst/>
          </a:prstGeom>
        </p:spPr>
      </p:pic>
    </p:spTree>
    <p:extLst>
      <p:ext uri="{BB962C8B-B14F-4D97-AF65-F5344CB8AC3E}">
        <p14:creationId xmlns:p14="http://schemas.microsoft.com/office/powerpoint/2010/main" val="4252813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6"/>
                                        </p:tgtEl>
                                      </p:cBhvr>
                                    </p:animEffect>
                                    <p:set>
                                      <p:cBhvr>
                                        <p:cTn id="7"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6571BFC-BBAA-39C5-ACCF-1258295780EA}"/>
              </a:ext>
            </a:extLst>
          </p:cNvPr>
          <p:cNvPicPr>
            <a:picLocks noChangeAspect="1"/>
          </p:cNvPicPr>
          <p:nvPr/>
        </p:nvPicPr>
        <p:blipFill rotWithShape="1">
          <a:blip r:embed="rId3">
            <a:extLst>
              <a:ext uri="{28A0092B-C50C-407E-A947-70E740481C1C}">
                <a14:useLocalDpi xmlns:a14="http://schemas.microsoft.com/office/drawing/2010/main" val="0"/>
              </a:ext>
            </a:extLst>
          </a:blip>
          <a:srcRect l="42729" t="39751" r="50803" b="40311"/>
          <a:stretch/>
        </p:blipFill>
        <p:spPr>
          <a:xfrm>
            <a:off x="80106" y="1245945"/>
            <a:ext cx="1933248" cy="4271528"/>
          </a:xfrm>
          <a:prstGeom prst="rect">
            <a:avLst/>
          </a:prstGeom>
        </p:spPr>
      </p:pic>
      <p:sp>
        <p:nvSpPr>
          <p:cNvPr id="3" name="Speech Bubble: Rectangle with Corners Rounded 2">
            <a:extLst>
              <a:ext uri="{FF2B5EF4-FFF2-40B4-BE49-F238E27FC236}">
                <a16:creationId xmlns:a16="http://schemas.microsoft.com/office/drawing/2014/main" id="{5CA31900-9C46-AE96-596A-F7631BA1BD54}"/>
              </a:ext>
            </a:extLst>
          </p:cNvPr>
          <p:cNvSpPr/>
          <p:nvPr/>
        </p:nvSpPr>
        <p:spPr>
          <a:xfrm>
            <a:off x="1468064" y="510097"/>
            <a:ext cx="5220587" cy="1471695"/>
          </a:xfrm>
          <a:prstGeom prst="wedgeRoundRectCallout">
            <a:avLst>
              <a:gd name="adj1" fmla="val -48267"/>
              <a:gd name="adj2" fmla="val 82985"/>
              <a:gd name="adj3" fmla="val 16667"/>
            </a:avLst>
          </a:prstGeom>
          <a:solidFill>
            <a:schemeClr val="accent2"/>
          </a:solidFill>
          <a:ln w="12700" cap="flat" cmpd="sng" algn="ctr">
            <a:solidFill>
              <a:schemeClr val="accent1"/>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rPr>
              <a:t>Find pairs that make 6.</a:t>
            </a:r>
            <a:endParaRPr kumimoji="0" lang="en-GB"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endParaRPr>
          </a:p>
        </p:txBody>
      </p:sp>
      <p:sp>
        <p:nvSpPr>
          <p:cNvPr id="10" name="TextBox 9">
            <a:extLst>
              <a:ext uri="{FF2B5EF4-FFF2-40B4-BE49-F238E27FC236}">
                <a16:creationId xmlns:a16="http://schemas.microsoft.com/office/drawing/2014/main" id="{59FAB0ED-BA83-8CFE-BCCE-8CA0ED2FD45C}"/>
              </a:ext>
            </a:extLst>
          </p:cNvPr>
          <p:cNvSpPr txBox="1"/>
          <p:nvPr/>
        </p:nvSpPr>
        <p:spPr>
          <a:xfrm>
            <a:off x="7913836" y="3928995"/>
            <a:ext cx="4553291" cy="12003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srgbClr val="585858"/>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585858"/>
                </a:solidFill>
                <a:effectLst/>
                <a:uLnTx/>
                <a:uFillTx/>
                <a:latin typeface="Arial"/>
                <a:ea typeface="+mn-ea"/>
                <a:cs typeface="+mn-cs"/>
              </a:rPr>
              <a:t>Use the stem sentence to support.</a:t>
            </a:r>
          </a:p>
        </p:txBody>
      </p:sp>
      <p:sp>
        <p:nvSpPr>
          <p:cNvPr id="11" name="TextBox 6">
            <a:extLst>
              <a:ext uri="{FF2B5EF4-FFF2-40B4-BE49-F238E27FC236}">
                <a16:creationId xmlns:a16="http://schemas.microsoft.com/office/drawing/2014/main" id="{C5C6B8CF-552D-8EAA-B7FD-192469DB98F9}"/>
              </a:ext>
            </a:extLst>
          </p:cNvPr>
          <p:cNvSpPr txBox="1"/>
          <p:nvPr/>
        </p:nvSpPr>
        <p:spPr>
          <a:xfrm>
            <a:off x="3284528" y="5517473"/>
            <a:ext cx="4978823" cy="524631"/>
          </a:xfrm>
          <a:prstGeom prst="roundRect">
            <a:avLst/>
          </a:prstGeom>
          <a:solidFill>
            <a:sysClr val="window" lastClr="FFFFFF"/>
          </a:solidFill>
          <a:ln w="31750">
            <a:solidFill>
              <a:srgbClr val="347574"/>
            </a:solidFill>
          </a:ln>
          <a:effectLst>
            <a:outerShdw blurRad="50800" dist="38100" dir="2700000" algn="tl" rotWithShape="0">
              <a:prstClr val="black">
                <a:alpha val="40000"/>
              </a:prstClr>
            </a:outerShdw>
          </a:effectLst>
        </p:spPr>
        <p:txBody>
          <a:bodyPr wrap="square" rtlCol="0">
            <a:noAutofit/>
          </a:bodyPr>
          <a:lstStyle/>
          <a:p>
            <a:pPr marL="0" marR="0" lvl="0" indent="0" algn="ctr" defTabSz="914400" rtl="0" eaLnBrk="1" fontAlgn="base" latinLnBrk="0" hangingPunct="1">
              <a:lnSpc>
                <a:spcPct val="107000"/>
              </a:lnSpc>
              <a:spcBef>
                <a:spcPts val="0"/>
              </a:spcBef>
              <a:spcAft>
                <a:spcPts val="800"/>
              </a:spcAft>
              <a:buClrTx/>
              <a:buSzTx/>
              <a:buFontTx/>
              <a:buNone/>
              <a:tabLst/>
              <a:defRPr/>
            </a:pPr>
            <a:r>
              <a:rPr kumimoji="0" lang="en-GB" sz="2400" b="0" i="0" u="none" strike="noStrike" kern="1200" cap="none" spc="0" normalizeH="0" baseline="0" noProof="0" dirty="0">
                <a:ln>
                  <a:noFill/>
                </a:ln>
                <a:solidFill>
                  <a:srgbClr val="585858"/>
                </a:solidFill>
                <a:effectLst/>
                <a:uLnTx/>
                <a:uFillTx/>
                <a:latin typeface="Century Gothic" panose="020B0502020202020204" pitchFamily="34" charset="0"/>
                <a:ea typeface="Calibri" panose="020F0502020204030204" pitchFamily="34" charset="0"/>
                <a:cs typeface="Times New Roman" panose="02020603050405020304" pitchFamily="18" charset="0"/>
              </a:rPr>
              <a:t>_____  needs  _____  to make 6.</a:t>
            </a:r>
            <a:endParaRPr kumimoji="0" lang="en-GB" sz="1400" b="0" i="0" u="none" strike="noStrike" kern="1200" cap="none" spc="0" normalizeH="0" baseline="0" noProof="0" dirty="0">
              <a:ln>
                <a:noFill/>
              </a:ln>
              <a:solidFill>
                <a:srgbClr val="585858"/>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p:sp>
        <p:nvSpPr>
          <p:cNvPr id="12" name="TextBox 11">
            <a:extLst>
              <a:ext uri="{FF2B5EF4-FFF2-40B4-BE49-F238E27FC236}">
                <a16:creationId xmlns:a16="http://schemas.microsoft.com/office/drawing/2014/main" id="{00CB611E-585C-FEA7-1436-B7435A5735F9}"/>
              </a:ext>
            </a:extLst>
          </p:cNvPr>
          <p:cNvSpPr txBox="1"/>
          <p:nvPr/>
        </p:nvSpPr>
        <p:spPr>
          <a:xfrm>
            <a:off x="243190" y="6358725"/>
            <a:ext cx="9129409"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585858"/>
                </a:solidFill>
                <a:effectLst/>
                <a:uLnTx/>
                <a:uFillTx/>
                <a:latin typeface="Arial"/>
                <a:ea typeface="+mn-ea"/>
                <a:cs typeface="+mn-cs"/>
              </a:rPr>
              <a:t>Week 2:  In Week 4, children will find pairs of numbers that make 7 with dots.</a:t>
            </a:r>
          </a:p>
        </p:txBody>
      </p:sp>
      <p:pic>
        <p:nvPicPr>
          <p:cNvPr id="13" name="Picture 12">
            <a:extLst>
              <a:ext uri="{FF2B5EF4-FFF2-40B4-BE49-F238E27FC236}">
                <a16:creationId xmlns:a16="http://schemas.microsoft.com/office/drawing/2014/main" id="{247CB396-DB4A-F1E4-21AD-06289E7902CE}"/>
              </a:ext>
            </a:extLst>
          </p:cNvPr>
          <p:cNvPicPr>
            <a:picLocks noChangeAspect="1"/>
          </p:cNvPicPr>
          <p:nvPr/>
        </p:nvPicPr>
        <p:blipFill>
          <a:blip r:embed="rId4"/>
          <a:stretch>
            <a:fillRect/>
          </a:stretch>
        </p:blipFill>
        <p:spPr>
          <a:xfrm rot="1362270">
            <a:off x="1914336" y="4170062"/>
            <a:ext cx="913623" cy="1316691"/>
          </a:xfrm>
          <a:prstGeom prst="rect">
            <a:avLst/>
          </a:prstGeom>
        </p:spPr>
      </p:pic>
      <p:pic>
        <p:nvPicPr>
          <p:cNvPr id="14" name="Picture 13">
            <a:extLst>
              <a:ext uri="{FF2B5EF4-FFF2-40B4-BE49-F238E27FC236}">
                <a16:creationId xmlns:a16="http://schemas.microsoft.com/office/drawing/2014/main" id="{24EEBF85-A6C0-E1FC-1833-90AA2411E1D2}"/>
              </a:ext>
            </a:extLst>
          </p:cNvPr>
          <p:cNvPicPr>
            <a:picLocks noChangeAspect="1"/>
          </p:cNvPicPr>
          <p:nvPr/>
        </p:nvPicPr>
        <p:blipFill>
          <a:blip r:embed="rId5"/>
          <a:stretch>
            <a:fillRect/>
          </a:stretch>
        </p:blipFill>
        <p:spPr>
          <a:xfrm rot="1603269">
            <a:off x="6513640" y="3870814"/>
            <a:ext cx="931538" cy="1316692"/>
          </a:xfrm>
          <a:prstGeom prst="rect">
            <a:avLst/>
          </a:prstGeom>
        </p:spPr>
      </p:pic>
      <p:pic>
        <p:nvPicPr>
          <p:cNvPr id="15" name="Picture 14">
            <a:extLst>
              <a:ext uri="{FF2B5EF4-FFF2-40B4-BE49-F238E27FC236}">
                <a16:creationId xmlns:a16="http://schemas.microsoft.com/office/drawing/2014/main" id="{FC2BE99C-59C4-9129-CDEE-BDB5F0E76B4B}"/>
              </a:ext>
            </a:extLst>
          </p:cNvPr>
          <p:cNvPicPr>
            <a:picLocks noChangeAspect="1"/>
          </p:cNvPicPr>
          <p:nvPr/>
        </p:nvPicPr>
        <p:blipFill>
          <a:blip r:embed="rId6"/>
          <a:stretch>
            <a:fillRect/>
          </a:stretch>
        </p:blipFill>
        <p:spPr>
          <a:xfrm rot="20277559">
            <a:off x="5342007" y="2520655"/>
            <a:ext cx="949452" cy="1307735"/>
          </a:xfrm>
          <a:prstGeom prst="rect">
            <a:avLst/>
          </a:prstGeom>
        </p:spPr>
      </p:pic>
      <p:pic>
        <p:nvPicPr>
          <p:cNvPr id="16" name="Picture 15">
            <a:extLst>
              <a:ext uri="{FF2B5EF4-FFF2-40B4-BE49-F238E27FC236}">
                <a16:creationId xmlns:a16="http://schemas.microsoft.com/office/drawing/2014/main" id="{2E71DBD3-079D-BF60-6E46-EB4938D5DA82}"/>
              </a:ext>
            </a:extLst>
          </p:cNvPr>
          <p:cNvPicPr>
            <a:picLocks noChangeAspect="1"/>
          </p:cNvPicPr>
          <p:nvPr/>
        </p:nvPicPr>
        <p:blipFill>
          <a:blip r:embed="rId7"/>
          <a:stretch>
            <a:fillRect/>
          </a:stretch>
        </p:blipFill>
        <p:spPr>
          <a:xfrm>
            <a:off x="2867378" y="2741123"/>
            <a:ext cx="994058" cy="1436955"/>
          </a:xfrm>
          <a:prstGeom prst="rect">
            <a:avLst/>
          </a:prstGeom>
        </p:spPr>
      </p:pic>
      <p:pic>
        <p:nvPicPr>
          <p:cNvPr id="17" name="Picture 16">
            <a:extLst>
              <a:ext uri="{FF2B5EF4-FFF2-40B4-BE49-F238E27FC236}">
                <a16:creationId xmlns:a16="http://schemas.microsoft.com/office/drawing/2014/main" id="{A1B52131-45CF-DD59-AC8F-CAD30691C8B5}"/>
              </a:ext>
            </a:extLst>
          </p:cNvPr>
          <p:cNvPicPr>
            <a:picLocks noChangeAspect="1"/>
          </p:cNvPicPr>
          <p:nvPr/>
        </p:nvPicPr>
        <p:blipFill>
          <a:blip r:embed="rId8"/>
          <a:stretch>
            <a:fillRect/>
          </a:stretch>
        </p:blipFill>
        <p:spPr>
          <a:xfrm>
            <a:off x="4254237" y="3774447"/>
            <a:ext cx="922445" cy="1369692"/>
          </a:xfrm>
          <a:prstGeom prst="rect">
            <a:avLst/>
          </a:prstGeom>
        </p:spPr>
      </p:pic>
      <p:sp>
        <p:nvSpPr>
          <p:cNvPr id="19" name="TextBox 18">
            <a:extLst>
              <a:ext uri="{FF2B5EF4-FFF2-40B4-BE49-F238E27FC236}">
                <a16:creationId xmlns:a16="http://schemas.microsoft.com/office/drawing/2014/main" id="{E042BE25-CF33-907B-287A-7406B8EB6C82}"/>
              </a:ext>
            </a:extLst>
          </p:cNvPr>
          <p:cNvSpPr txBox="1"/>
          <p:nvPr/>
        </p:nvSpPr>
        <p:spPr>
          <a:xfrm>
            <a:off x="7279102" y="1790129"/>
            <a:ext cx="4597400" cy="12003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585858"/>
                </a:solidFill>
                <a:effectLst/>
                <a:uLnTx/>
                <a:uFillTx/>
                <a:latin typeface="Arial"/>
                <a:ea typeface="+mn-ea"/>
                <a:cs typeface="+mn-cs"/>
              </a:rPr>
              <a:t>One person will pick up a card, and the other person must pick up the card that will ‘make 6’.</a:t>
            </a:r>
          </a:p>
        </p:txBody>
      </p:sp>
    </p:spTree>
    <p:extLst>
      <p:ext uri="{BB962C8B-B14F-4D97-AF65-F5344CB8AC3E}">
        <p14:creationId xmlns:p14="http://schemas.microsoft.com/office/powerpoint/2010/main" val="154827753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4EFB46A6-B48D-4CB4-AEDF-DFE3EBD8671D}"/>
              </a:ext>
            </a:extLst>
          </p:cNvPr>
          <p:cNvSpPr txBox="1">
            <a:spLocks/>
          </p:cNvSpPr>
          <p:nvPr/>
        </p:nvSpPr>
        <p:spPr>
          <a:xfrm>
            <a:off x="524033" y="336957"/>
            <a:ext cx="10972800" cy="749554"/>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600" b="1" kern="1200">
                <a:solidFill>
                  <a:srgbClr val="585858"/>
                </a:solidFill>
                <a:latin typeface="Century Gothic" panose="020B0502020202020204" pitchFamily="34" charset="0"/>
                <a:ea typeface="+mj-ea"/>
                <a:cs typeface="Arial"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GB" sz="2800" dirty="0"/>
              <a:t>Play ‘Copy my 7’</a:t>
            </a:r>
            <a:endParaRPr kumimoji="0" lang="en-GB" sz="2800" i="0" u="none" strike="noStrike" kern="1200" cap="none" spc="0" normalizeH="0" baseline="0" noProof="0" dirty="0">
              <a:ln>
                <a:noFill/>
              </a:ln>
              <a:solidFill>
                <a:srgbClr val="585858"/>
              </a:solidFill>
              <a:effectLst/>
              <a:uLnTx/>
              <a:uFillTx/>
              <a:latin typeface="Century Gothic" panose="020B0502020202020204" pitchFamily="34" charset="0"/>
              <a:ea typeface="+mj-ea"/>
              <a:cs typeface="Arial" panose="020B0604020202020204" pitchFamily="34" charset="0"/>
            </a:endParaRPr>
          </a:p>
        </p:txBody>
      </p:sp>
      <p:pic>
        <p:nvPicPr>
          <p:cNvPr id="4" name="Picture 3" descr="A picture containing background pattern&#10;&#10;Description automatically generated">
            <a:extLst>
              <a:ext uri="{FF2B5EF4-FFF2-40B4-BE49-F238E27FC236}">
                <a16:creationId xmlns:a16="http://schemas.microsoft.com/office/drawing/2014/main" id="{DB278E22-553C-DD43-8FDE-CF238CFF054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28245" y="2050431"/>
            <a:ext cx="4843213" cy="2314375"/>
          </a:xfrm>
          <a:prstGeom prst="rect">
            <a:avLst/>
          </a:prstGeom>
          <a:noFill/>
        </p:spPr>
      </p:pic>
      <p:pic>
        <p:nvPicPr>
          <p:cNvPr id="2" name="Picture 1" descr="A picture containing background pattern&#10;&#10;Description automatically generated">
            <a:extLst>
              <a:ext uri="{FF2B5EF4-FFF2-40B4-BE49-F238E27FC236}">
                <a16:creationId xmlns:a16="http://schemas.microsoft.com/office/drawing/2014/main" id="{BDE87E5D-4BE4-56F4-056E-1964FE6D086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520543" y="2050432"/>
            <a:ext cx="4843213" cy="2314375"/>
          </a:xfrm>
          <a:prstGeom prst="rect">
            <a:avLst/>
          </a:prstGeom>
          <a:noFill/>
        </p:spPr>
      </p:pic>
      <p:sp>
        <p:nvSpPr>
          <p:cNvPr id="3" name="Title 2">
            <a:extLst>
              <a:ext uri="{FF2B5EF4-FFF2-40B4-BE49-F238E27FC236}">
                <a16:creationId xmlns:a16="http://schemas.microsoft.com/office/drawing/2014/main" id="{233B878F-6F11-804C-2131-91C5F76F4BBE}"/>
              </a:ext>
            </a:extLst>
          </p:cNvPr>
          <p:cNvSpPr txBox="1">
            <a:spLocks/>
          </p:cNvSpPr>
          <p:nvPr/>
        </p:nvSpPr>
        <p:spPr>
          <a:xfrm>
            <a:off x="524033" y="5170215"/>
            <a:ext cx="10972800" cy="749554"/>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600" b="1" kern="1200">
                <a:solidFill>
                  <a:srgbClr val="585858"/>
                </a:solidFill>
                <a:latin typeface="Century Gothic" panose="020B0502020202020204" pitchFamily="34" charset="0"/>
                <a:ea typeface="+mj-ea"/>
                <a:cs typeface="Arial"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2800" b="0" i="0" u="none" strike="noStrike" kern="1200" cap="none" spc="0" normalizeH="0" baseline="0" noProof="0" dirty="0">
                <a:ln>
                  <a:noFill/>
                </a:ln>
                <a:solidFill>
                  <a:srgbClr val="585858"/>
                </a:solidFill>
                <a:effectLst/>
                <a:uLnTx/>
                <a:uFillTx/>
                <a:latin typeface="Century Gothic" panose="020B0502020202020204" pitchFamily="34" charset="0"/>
                <a:ea typeface="+mj-ea"/>
                <a:cs typeface="Arial" panose="020B0604020202020204" pitchFamily="34" charset="0"/>
              </a:rPr>
              <a:t>You will need two of these for this activity.</a:t>
            </a:r>
          </a:p>
        </p:txBody>
      </p:sp>
      <p:sp>
        <p:nvSpPr>
          <p:cNvPr id="5" name="TextBox 4">
            <a:extLst>
              <a:ext uri="{FF2B5EF4-FFF2-40B4-BE49-F238E27FC236}">
                <a16:creationId xmlns:a16="http://schemas.microsoft.com/office/drawing/2014/main" id="{F8CEA52B-92B6-8856-EC17-991416B136E5}"/>
              </a:ext>
            </a:extLst>
          </p:cNvPr>
          <p:cNvSpPr txBox="1"/>
          <p:nvPr/>
        </p:nvSpPr>
        <p:spPr>
          <a:xfrm>
            <a:off x="243191" y="6358725"/>
            <a:ext cx="2000958" cy="369332"/>
          </a:xfrm>
          <a:prstGeom prst="rect">
            <a:avLst/>
          </a:prstGeom>
          <a:noFill/>
        </p:spPr>
        <p:txBody>
          <a:bodyPr wrap="square" rtlCol="0">
            <a:spAutoFit/>
          </a:bodyPr>
          <a:lstStyle/>
          <a:p>
            <a:r>
              <a:rPr lang="en-GB" dirty="0"/>
              <a:t>Week 3</a:t>
            </a:r>
          </a:p>
        </p:txBody>
      </p:sp>
    </p:spTree>
    <p:extLst>
      <p:ext uri="{BB962C8B-B14F-4D97-AF65-F5344CB8AC3E}">
        <p14:creationId xmlns:p14="http://schemas.microsoft.com/office/powerpoint/2010/main" val="16768024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FF2D98E1-CA05-4B8D-822F-93558FF7B068}"/>
              </a:ext>
            </a:extLst>
          </p:cNvPr>
          <p:cNvPicPr>
            <a:picLocks noChangeAspect="1"/>
          </p:cNvPicPr>
          <p:nvPr/>
        </p:nvPicPr>
        <p:blipFill>
          <a:blip r:embed="rId3"/>
          <a:stretch>
            <a:fillRect/>
          </a:stretch>
        </p:blipFill>
        <p:spPr>
          <a:xfrm>
            <a:off x="3181213" y="2420852"/>
            <a:ext cx="5829573" cy="2803696"/>
          </a:xfrm>
          <a:prstGeom prst="rect">
            <a:avLst/>
          </a:prstGeom>
        </p:spPr>
      </p:pic>
      <p:sp>
        <p:nvSpPr>
          <p:cNvPr id="2" name="Title 2">
            <a:extLst>
              <a:ext uri="{FF2B5EF4-FFF2-40B4-BE49-F238E27FC236}">
                <a16:creationId xmlns:a16="http://schemas.microsoft.com/office/drawing/2014/main" id="{1AE999CF-1AAA-CDE4-5324-B4A5052710CB}"/>
              </a:ext>
            </a:extLst>
          </p:cNvPr>
          <p:cNvSpPr txBox="1">
            <a:spLocks/>
          </p:cNvSpPr>
          <p:nvPr/>
        </p:nvSpPr>
        <p:spPr>
          <a:xfrm>
            <a:off x="358932" y="825500"/>
            <a:ext cx="11667968" cy="1181100"/>
          </a:xfrm>
          <a:prstGeom prst="rect">
            <a:avLst/>
          </a:prstGeom>
        </p:spPr>
        <p:txBody>
          <a:bodyPr vert="horz" lIns="91440" tIns="45720" rIns="91440" bIns="45720" rtlCol="0" anchor="t">
            <a:normAutofit fontScale="92500"/>
          </a:bodyPr>
          <a:lstStyle>
            <a:lvl1pPr algn="l" defTabSz="914400" rtl="0" eaLnBrk="1" latinLnBrk="0" hangingPunct="1">
              <a:lnSpc>
                <a:spcPct val="90000"/>
              </a:lnSpc>
              <a:spcBef>
                <a:spcPct val="0"/>
              </a:spcBef>
              <a:buNone/>
              <a:defRPr sz="3600" b="1" kern="1200">
                <a:solidFill>
                  <a:srgbClr val="585858"/>
                </a:solidFill>
                <a:latin typeface="Century Gothic" panose="020B0502020202020204" pitchFamily="34" charset="0"/>
                <a:ea typeface="+mj-ea"/>
                <a:cs typeface="Arial"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2800" b="0" i="0" u="none" strike="noStrike" kern="1200" cap="none" spc="0" normalizeH="0" baseline="0" noProof="0" dirty="0">
                <a:ln>
                  <a:noFill/>
                </a:ln>
                <a:solidFill>
                  <a:srgbClr val="585858"/>
                </a:solidFill>
                <a:effectLst/>
                <a:uLnTx/>
                <a:uFillTx/>
                <a:latin typeface="Century Gothic" panose="020B0502020202020204" pitchFamily="34" charset="0"/>
                <a:ea typeface="+mj-ea"/>
                <a:cs typeface="Arial" panose="020B0604020202020204" pitchFamily="34" charset="0"/>
              </a:rPr>
              <a:t>Grown-ups: make this arrangement and briefly show it to your child.</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2800" b="0" i="0" u="none" strike="noStrike" kern="1200" cap="none" spc="0" normalizeH="0" baseline="0" noProof="0" dirty="0">
              <a:ln>
                <a:noFill/>
              </a:ln>
              <a:solidFill>
                <a:srgbClr val="585858"/>
              </a:solidFill>
              <a:effectLst/>
              <a:uLnTx/>
              <a:uFillTx/>
              <a:latin typeface="Century Gothic" panose="020B0502020202020204" pitchFamily="34" charset="0"/>
              <a:ea typeface="+mj-ea"/>
              <a:cs typeface="Arial" panose="020B0604020202020204" pitchFamily="34" charset="0"/>
            </a:endParaRPr>
          </a:p>
          <a:p>
            <a:pPr marL="0" marR="0" lvl="0" indent="0" algn="l" defTabSz="914400" rtl="0" eaLnBrk="1" fontAlgn="auto" latinLnBrk="0" hangingPunct="1">
              <a:lnSpc>
                <a:spcPct val="90000"/>
              </a:lnSpc>
              <a:spcBef>
                <a:spcPct val="0"/>
              </a:spcBef>
              <a:spcAft>
                <a:spcPts val="0"/>
              </a:spcAft>
              <a:buClrTx/>
              <a:buSzTx/>
              <a:buFontTx/>
              <a:buNone/>
              <a:tabLst/>
              <a:defRPr/>
            </a:pPr>
            <a:r>
              <a:rPr lang="en-GB" sz="2800" b="0" dirty="0"/>
              <a:t>Children: can you copy the arrangement exactly?</a:t>
            </a:r>
            <a:endParaRPr kumimoji="0" lang="en-GB" sz="2800" b="0" i="0" u="none" strike="noStrike" kern="1200" cap="none" spc="0" normalizeH="0" baseline="0" noProof="0" dirty="0">
              <a:ln>
                <a:noFill/>
              </a:ln>
              <a:solidFill>
                <a:srgbClr val="585858"/>
              </a:solidFill>
              <a:effectLst/>
              <a:uLnTx/>
              <a:uFillTx/>
              <a:latin typeface="Century Gothic" panose="020B0502020202020204" pitchFamily="34" charset="0"/>
              <a:ea typeface="+mj-ea"/>
              <a:cs typeface="Arial" panose="020B0604020202020204" pitchFamily="34" charset="0"/>
            </a:endParaRPr>
          </a:p>
        </p:txBody>
      </p:sp>
      <p:sp>
        <p:nvSpPr>
          <p:cNvPr id="3" name="Rectangle 2">
            <a:extLst>
              <a:ext uri="{FF2B5EF4-FFF2-40B4-BE49-F238E27FC236}">
                <a16:creationId xmlns:a16="http://schemas.microsoft.com/office/drawing/2014/main" id="{972D2A0A-8FED-4434-89C3-93825DF39E86}"/>
              </a:ext>
            </a:extLst>
          </p:cNvPr>
          <p:cNvSpPr/>
          <p:nvPr/>
        </p:nvSpPr>
        <p:spPr>
          <a:xfrm>
            <a:off x="646315" y="6254568"/>
            <a:ext cx="9072451" cy="369332"/>
          </a:xfrm>
          <a:prstGeom prst="rect">
            <a:avLst/>
          </a:prstGeom>
        </p:spPr>
        <p:txBody>
          <a:bodyPr wrap="square">
            <a:spAutoFit/>
          </a:bodyPr>
          <a:lstStyle/>
          <a:p>
            <a:pPr lvl="0">
              <a:defRPr/>
            </a:pPr>
            <a:r>
              <a:rPr lang="en-GB" dirty="0"/>
              <a:t>You may wish to start with fewer counters (5) if your child finds this challenging.</a:t>
            </a:r>
          </a:p>
        </p:txBody>
      </p:sp>
    </p:spTree>
    <p:extLst>
      <p:ext uri="{BB962C8B-B14F-4D97-AF65-F5344CB8AC3E}">
        <p14:creationId xmlns:p14="http://schemas.microsoft.com/office/powerpoint/2010/main" val="132435368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6522D176-40B4-3113-E407-F1F08B713DA6}"/>
              </a:ext>
            </a:extLst>
          </p:cNvPr>
          <p:cNvPicPr>
            <a:picLocks noChangeAspect="1"/>
          </p:cNvPicPr>
          <p:nvPr/>
        </p:nvPicPr>
        <p:blipFill>
          <a:blip r:embed="rId3"/>
          <a:stretch>
            <a:fillRect/>
          </a:stretch>
        </p:blipFill>
        <p:spPr>
          <a:xfrm>
            <a:off x="430845" y="1330812"/>
            <a:ext cx="3365284" cy="1615580"/>
          </a:xfrm>
          <a:prstGeom prst="rect">
            <a:avLst/>
          </a:prstGeom>
        </p:spPr>
      </p:pic>
      <p:pic>
        <p:nvPicPr>
          <p:cNvPr id="15" name="Picture 14">
            <a:extLst>
              <a:ext uri="{FF2B5EF4-FFF2-40B4-BE49-F238E27FC236}">
                <a16:creationId xmlns:a16="http://schemas.microsoft.com/office/drawing/2014/main" id="{D9712728-8D16-F26C-2755-E475D4761724}"/>
              </a:ext>
            </a:extLst>
          </p:cNvPr>
          <p:cNvPicPr>
            <a:picLocks noChangeAspect="1"/>
          </p:cNvPicPr>
          <p:nvPr/>
        </p:nvPicPr>
        <p:blipFill>
          <a:blip r:embed="rId4"/>
          <a:stretch>
            <a:fillRect/>
          </a:stretch>
        </p:blipFill>
        <p:spPr>
          <a:xfrm>
            <a:off x="4422711" y="1330812"/>
            <a:ext cx="3365284" cy="1615580"/>
          </a:xfrm>
          <a:prstGeom prst="rect">
            <a:avLst/>
          </a:prstGeom>
        </p:spPr>
      </p:pic>
      <p:pic>
        <p:nvPicPr>
          <p:cNvPr id="17" name="Picture 16">
            <a:extLst>
              <a:ext uri="{FF2B5EF4-FFF2-40B4-BE49-F238E27FC236}">
                <a16:creationId xmlns:a16="http://schemas.microsoft.com/office/drawing/2014/main" id="{7E9F3A67-BB46-5EC9-4C44-8699DFF2A487}"/>
              </a:ext>
            </a:extLst>
          </p:cNvPr>
          <p:cNvPicPr>
            <a:picLocks noChangeAspect="1"/>
          </p:cNvPicPr>
          <p:nvPr/>
        </p:nvPicPr>
        <p:blipFill>
          <a:blip r:embed="rId5"/>
          <a:stretch>
            <a:fillRect/>
          </a:stretch>
        </p:blipFill>
        <p:spPr>
          <a:xfrm>
            <a:off x="8395871" y="1330812"/>
            <a:ext cx="3365284" cy="1615580"/>
          </a:xfrm>
          <a:prstGeom prst="rect">
            <a:avLst/>
          </a:prstGeom>
        </p:spPr>
      </p:pic>
      <p:sp>
        <p:nvSpPr>
          <p:cNvPr id="2" name="Title 2">
            <a:extLst>
              <a:ext uri="{FF2B5EF4-FFF2-40B4-BE49-F238E27FC236}">
                <a16:creationId xmlns:a16="http://schemas.microsoft.com/office/drawing/2014/main" id="{DE52BA1D-372C-CCFC-0062-00592191669E}"/>
              </a:ext>
            </a:extLst>
          </p:cNvPr>
          <p:cNvSpPr txBox="1">
            <a:spLocks/>
          </p:cNvSpPr>
          <p:nvPr/>
        </p:nvSpPr>
        <p:spPr>
          <a:xfrm>
            <a:off x="412139" y="433115"/>
            <a:ext cx="10972800" cy="749554"/>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600" b="1" kern="1200">
                <a:solidFill>
                  <a:srgbClr val="585858"/>
                </a:solidFill>
                <a:latin typeface="Century Gothic" panose="020B0502020202020204" pitchFamily="34" charset="0"/>
                <a:ea typeface="+mj-ea"/>
                <a:cs typeface="Arial"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2800" b="0" i="0" u="none" strike="noStrike" kern="1200" cap="none" spc="0" normalizeH="0" baseline="0" noProof="0" dirty="0">
                <a:ln>
                  <a:noFill/>
                </a:ln>
                <a:solidFill>
                  <a:srgbClr val="585858"/>
                </a:solidFill>
                <a:effectLst/>
                <a:uLnTx/>
                <a:uFillTx/>
                <a:latin typeface="Century Gothic" panose="020B0502020202020204" pitchFamily="34" charset="0"/>
                <a:ea typeface="+mj-ea"/>
                <a:cs typeface="Arial" panose="020B0604020202020204" pitchFamily="34" charset="0"/>
              </a:rPr>
              <a:t>Now try some of these arrangements.</a:t>
            </a:r>
          </a:p>
        </p:txBody>
      </p:sp>
      <p:pic>
        <p:nvPicPr>
          <p:cNvPr id="3" name="Picture 2">
            <a:extLst>
              <a:ext uri="{FF2B5EF4-FFF2-40B4-BE49-F238E27FC236}">
                <a16:creationId xmlns:a16="http://schemas.microsoft.com/office/drawing/2014/main" id="{CCF4459F-208C-9B30-F8D8-D19CE34EEF46}"/>
              </a:ext>
            </a:extLst>
          </p:cNvPr>
          <p:cNvPicPr>
            <a:picLocks noChangeAspect="1"/>
          </p:cNvPicPr>
          <p:nvPr/>
        </p:nvPicPr>
        <p:blipFill>
          <a:blip r:embed="rId6"/>
          <a:stretch>
            <a:fillRect/>
          </a:stretch>
        </p:blipFill>
        <p:spPr>
          <a:xfrm>
            <a:off x="542929" y="3429000"/>
            <a:ext cx="3365284" cy="1615580"/>
          </a:xfrm>
          <a:prstGeom prst="rect">
            <a:avLst/>
          </a:prstGeom>
        </p:spPr>
      </p:pic>
      <p:pic>
        <p:nvPicPr>
          <p:cNvPr id="4" name="Picture 3">
            <a:extLst>
              <a:ext uri="{FF2B5EF4-FFF2-40B4-BE49-F238E27FC236}">
                <a16:creationId xmlns:a16="http://schemas.microsoft.com/office/drawing/2014/main" id="{9F932507-B94D-1C25-1CEF-5DD6A4CB2991}"/>
              </a:ext>
            </a:extLst>
          </p:cNvPr>
          <p:cNvPicPr>
            <a:picLocks noChangeAspect="1"/>
          </p:cNvPicPr>
          <p:nvPr/>
        </p:nvPicPr>
        <p:blipFill>
          <a:blip r:embed="rId7"/>
          <a:stretch>
            <a:fillRect/>
          </a:stretch>
        </p:blipFill>
        <p:spPr>
          <a:xfrm>
            <a:off x="4469400" y="3429000"/>
            <a:ext cx="3365284" cy="1615580"/>
          </a:xfrm>
          <a:prstGeom prst="rect">
            <a:avLst/>
          </a:prstGeom>
        </p:spPr>
      </p:pic>
      <p:pic>
        <p:nvPicPr>
          <p:cNvPr id="5" name="Picture 4">
            <a:extLst>
              <a:ext uri="{FF2B5EF4-FFF2-40B4-BE49-F238E27FC236}">
                <a16:creationId xmlns:a16="http://schemas.microsoft.com/office/drawing/2014/main" id="{071A6FBC-1FBA-5338-C9D3-B8C888D345A7}"/>
              </a:ext>
            </a:extLst>
          </p:cNvPr>
          <p:cNvPicPr>
            <a:picLocks noChangeAspect="1"/>
          </p:cNvPicPr>
          <p:nvPr/>
        </p:nvPicPr>
        <p:blipFill>
          <a:blip r:embed="rId8"/>
          <a:stretch>
            <a:fillRect/>
          </a:stretch>
        </p:blipFill>
        <p:spPr>
          <a:xfrm>
            <a:off x="8395871" y="3429000"/>
            <a:ext cx="3365284" cy="1609483"/>
          </a:xfrm>
          <a:prstGeom prst="rect">
            <a:avLst/>
          </a:prstGeom>
        </p:spPr>
      </p:pic>
      <p:sp>
        <p:nvSpPr>
          <p:cNvPr id="6" name="Rectangle 5">
            <a:extLst>
              <a:ext uri="{FF2B5EF4-FFF2-40B4-BE49-F238E27FC236}">
                <a16:creationId xmlns:a16="http://schemas.microsoft.com/office/drawing/2014/main" id="{F18BDA4B-C6D3-438F-B92C-7D751A82ED7F}"/>
              </a:ext>
            </a:extLst>
          </p:cNvPr>
          <p:cNvSpPr/>
          <p:nvPr/>
        </p:nvSpPr>
        <p:spPr>
          <a:xfrm>
            <a:off x="412139" y="5192723"/>
            <a:ext cx="8901678" cy="1477328"/>
          </a:xfrm>
          <a:prstGeom prst="rect">
            <a:avLst/>
          </a:prstGeom>
        </p:spPr>
        <p:txBody>
          <a:bodyPr wrap="square">
            <a:spAutoFit/>
          </a:bodyPr>
          <a:lstStyle/>
          <a:p>
            <a:r>
              <a:rPr lang="en-GB" dirty="0"/>
              <a:t>Can your child have a ‘quick peep’ at your counters and place their counters in exactly the same place as yours?</a:t>
            </a:r>
          </a:p>
          <a:p>
            <a:endParaRPr lang="en-GB" dirty="0"/>
          </a:p>
          <a:p>
            <a:r>
              <a:rPr lang="en-GB" dirty="0"/>
              <a:t>Be careful to consider perspectives here – can the child see the counters in the same orientation as the grown-up? They may need to move their seat to do so.</a:t>
            </a:r>
          </a:p>
        </p:txBody>
      </p:sp>
    </p:spTree>
    <p:extLst>
      <p:ext uri="{BB962C8B-B14F-4D97-AF65-F5344CB8AC3E}">
        <p14:creationId xmlns:p14="http://schemas.microsoft.com/office/powerpoint/2010/main" val="52023084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4EFB46A6-B48D-4CB4-AEDF-DFE3EBD8671D}"/>
              </a:ext>
            </a:extLst>
          </p:cNvPr>
          <p:cNvSpPr txBox="1">
            <a:spLocks/>
          </p:cNvSpPr>
          <p:nvPr/>
        </p:nvSpPr>
        <p:spPr>
          <a:xfrm>
            <a:off x="524033" y="336957"/>
            <a:ext cx="10972800" cy="749554"/>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600" b="1" kern="1200">
                <a:solidFill>
                  <a:srgbClr val="585858"/>
                </a:solidFill>
                <a:latin typeface="Century Gothic" panose="020B0502020202020204" pitchFamily="34" charset="0"/>
                <a:ea typeface="+mj-ea"/>
                <a:cs typeface="Arial"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2800" i="0" u="none" strike="noStrike" kern="1200" cap="none" spc="0" normalizeH="0" baseline="0" noProof="0" dirty="0">
                <a:ln>
                  <a:noFill/>
                </a:ln>
                <a:solidFill>
                  <a:srgbClr val="585858"/>
                </a:solidFill>
                <a:effectLst/>
                <a:uLnTx/>
                <a:uFillTx/>
                <a:latin typeface="Century Gothic" panose="020B0502020202020204" pitchFamily="34" charset="0"/>
                <a:ea typeface="+mj-ea"/>
                <a:cs typeface="Arial" panose="020B0604020202020204" pitchFamily="34" charset="0"/>
              </a:rPr>
              <a:t>Play ‘Make it 7’</a:t>
            </a:r>
          </a:p>
        </p:txBody>
      </p:sp>
      <p:pic>
        <p:nvPicPr>
          <p:cNvPr id="3" name="Picture 2" descr="A picture containing background pattern&#10;&#10;Description automatically generated">
            <a:extLst>
              <a:ext uri="{FF2B5EF4-FFF2-40B4-BE49-F238E27FC236}">
                <a16:creationId xmlns:a16="http://schemas.microsoft.com/office/drawing/2014/main" id="{B90954EF-E169-34BE-8847-9E3F6F7C1F4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66800" y="1780376"/>
            <a:ext cx="5471367" cy="2549471"/>
          </a:xfrm>
          <a:prstGeom prst="rect">
            <a:avLst/>
          </a:prstGeom>
          <a:noFill/>
        </p:spPr>
      </p:pic>
      <p:sp>
        <p:nvSpPr>
          <p:cNvPr id="14" name="TextBox 13">
            <a:extLst>
              <a:ext uri="{FF2B5EF4-FFF2-40B4-BE49-F238E27FC236}">
                <a16:creationId xmlns:a16="http://schemas.microsoft.com/office/drawing/2014/main" id="{1593763F-38B5-AE6F-AA1D-702AFA94C6C4}"/>
              </a:ext>
            </a:extLst>
          </p:cNvPr>
          <p:cNvSpPr txBox="1"/>
          <p:nvPr/>
        </p:nvSpPr>
        <p:spPr>
          <a:xfrm>
            <a:off x="7290620" y="1362949"/>
            <a:ext cx="4553291" cy="3785652"/>
          </a:xfrm>
          <a:prstGeom prst="rect">
            <a:avLst/>
          </a:prstGeom>
          <a:noFill/>
        </p:spPr>
        <p:txBody>
          <a:bodyPr wrap="square" rtlCol="0">
            <a:spAutoFit/>
          </a:bodyPr>
          <a:lstStyle/>
          <a:p>
            <a:r>
              <a:rPr lang="en-GB" sz="2400" dirty="0"/>
              <a:t>You will need 10 counters altogether.</a:t>
            </a:r>
          </a:p>
          <a:p>
            <a:endParaRPr lang="en-GB" sz="2400" dirty="0"/>
          </a:p>
          <a:p>
            <a:r>
              <a:rPr lang="en-GB" sz="2400" dirty="0"/>
              <a:t>Grown-ups – Place some counters (up to 5) on one side of the frame.</a:t>
            </a:r>
          </a:p>
          <a:p>
            <a:endParaRPr lang="en-GB" sz="2400" dirty="0"/>
          </a:p>
          <a:p>
            <a:r>
              <a:rPr lang="en-GB" sz="2400" dirty="0"/>
              <a:t>Children – place counters on the other side to make 7.</a:t>
            </a:r>
          </a:p>
          <a:p>
            <a:endParaRPr lang="en-GB" sz="2400" dirty="0">
              <a:latin typeface="Century Gothic" panose="020B0502020202020204" pitchFamily="34" charset="0"/>
            </a:endParaRPr>
          </a:p>
        </p:txBody>
      </p:sp>
      <p:sp>
        <p:nvSpPr>
          <p:cNvPr id="2" name="Oval 1">
            <a:extLst>
              <a:ext uri="{FF2B5EF4-FFF2-40B4-BE49-F238E27FC236}">
                <a16:creationId xmlns:a16="http://schemas.microsoft.com/office/drawing/2014/main" id="{B3AB7FA7-E7BF-4751-FEDA-4447B08BC717}"/>
              </a:ext>
            </a:extLst>
          </p:cNvPr>
          <p:cNvSpPr/>
          <p:nvPr/>
        </p:nvSpPr>
        <p:spPr>
          <a:xfrm>
            <a:off x="1354667" y="1986844"/>
            <a:ext cx="720000" cy="720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Oval 3">
            <a:extLst>
              <a:ext uri="{FF2B5EF4-FFF2-40B4-BE49-F238E27FC236}">
                <a16:creationId xmlns:a16="http://schemas.microsoft.com/office/drawing/2014/main" id="{75945EA2-D598-0760-143F-F0F16D7E9CD5}"/>
              </a:ext>
            </a:extLst>
          </p:cNvPr>
          <p:cNvSpPr/>
          <p:nvPr/>
        </p:nvSpPr>
        <p:spPr>
          <a:xfrm>
            <a:off x="2074667" y="2709000"/>
            <a:ext cx="720000" cy="720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Oval 5">
            <a:extLst>
              <a:ext uri="{FF2B5EF4-FFF2-40B4-BE49-F238E27FC236}">
                <a16:creationId xmlns:a16="http://schemas.microsoft.com/office/drawing/2014/main" id="{4735B9F5-CB82-2CDD-457A-348431685FB4}"/>
              </a:ext>
            </a:extLst>
          </p:cNvPr>
          <p:cNvSpPr/>
          <p:nvPr/>
        </p:nvSpPr>
        <p:spPr>
          <a:xfrm>
            <a:off x="2827120" y="3429000"/>
            <a:ext cx="720000" cy="720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2258B151-0E1E-11D6-9B12-EC8A4B28537E}"/>
              </a:ext>
            </a:extLst>
          </p:cNvPr>
          <p:cNvSpPr txBox="1"/>
          <p:nvPr/>
        </p:nvSpPr>
        <p:spPr>
          <a:xfrm>
            <a:off x="255891" y="6336377"/>
            <a:ext cx="2000958" cy="369332"/>
          </a:xfrm>
          <a:prstGeom prst="rect">
            <a:avLst/>
          </a:prstGeom>
          <a:noFill/>
        </p:spPr>
        <p:txBody>
          <a:bodyPr wrap="square" rtlCol="0">
            <a:spAutoFit/>
          </a:bodyPr>
          <a:lstStyle/>
          <a:p>
            <a:r>
              <a:rPr lang="en-GB" dirty="0"/>
              <a:t>Week 4</a:t>
            </a:r>
          </a:p>
        </p:txBody>
      </p:sp>
    </p:spTree>
    <p:extLst>
      <p:ext uri="{BB962C8B-B14F-4D97-AF65-F5344CB8AC3E}">
        <p14:creationId xmlns:p14="http://schemas.microsoft.com/office/powerpoint/2010/main" val="426739305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88CD9A2-DE93-DA2F-00D1-1C87A0C17E10}"/>
              </a:ext>
            </a:extLst>
          </p:cNvPr>
          <p:cNvPicPr>
            <a:picLocks noChangeAspect="1"/>
          </p:cNvPicPr>
          <p:nvPr/>
        </p:nvPicPr>
        <p:blipFill rotWithShape="1">
          <a:blip r:embed="rId3">
            <a:extLst>
              <a:ext uri="{28A0092B-C50C-407E-A947-70E740481C1C}">
                <a14:useLocalDpi xmlns:a14="http://schemas.microsoft.com/office/drawing/2010/main" val="0"/>
              </a:ext>
            </a:extLst>
          </a:blip>
          <a:srcRect l="25137" t="39751" r="66970" b="40311"/>
          <a:stretch/>
        </p:blipFill>
        <p:spPr>
          <a:xfrm>
            <a:off x="-338667" y="2109775"/>
            <a:ext cx="2358777" cy="4271528"/>
          </a:xfrm>
          <a:prstGeom prst="rect">
            <a:avLst/>
          </a:prstGeom>
        </p:spPr>
      </p:pic>
      <p:sp>
        <p:nvSpPr>
          <p:cNvPr id="4" name="Speech Bubble: Rectangle with Corners Rounded 3">
            <a:extLst>
              <a:ext uri="{FF2B5EF4-FFF2-40B4-BE49-F238E27FC236}">
                <a16:creationId xmlns:a16="http://schemas.microsoft.com/office/drawing/2014/main" id="{51A2FFB5-2AD5-ADCE-CDF2-9A8E452D0C2A}"/>
              </a:ext>
            </a:extLst>
          </p:cNvPr>
          <p:cNvSpPr/>
          <p:nvPr/>
        </p:nvSpPr>
        <p:spPr>
          <a:xfrm>
            <a:off x="2186481" y="1221609"/>
            <a:ext cx="7647903" cy="1471695"/>
          </a:xfrm>
          <a:prstGeom prst="wedgeRoundRectCallout">
            <a:avLst>
              <a:gd name="adj1" fmla="val -60360"/>
              <a:gd name="adj2" fmla="val 50422"/>
              <a:gd name="adj3" fmla="val 16667"/>
            </a:avLst>
          </a:prstGeom>
          <a:solidFill>
            <a:schemeClr val="accent2"/>
          </a:solidFill>
          <a:ln w="12700" cap="flat" cmpd="sng" algn="ctr">
            <a:solidFill>
              <a:srgbClr val="4472C4">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rPr>
              <a:t>Each player needs to have some double-sided</a:t>
            </a:r>
            <a:r>
              <a:rPr kumimoji="0" lang="en-US" sz="2800" b="0" i="0" u="none" strike="noStrike" kern="0" cap="none" spc="0" normalizeH="0" noProof="0" dirty="0">
                <a:ln>
                  <a:noFill/>
                </a:ln>
                <a:solidFill>
                  <a:schemeClr val="accent4">
                    <a:lumMod val="65000"/>
                    <a:lumOff val="35000"/>
                  </a:schemeClr>
                </a:solidFill>
                <a:effectLst/>
                <a:uLnTx/>
                <a:uFillTx/>
                <a:latin typeface="Century Gothic" panose="020B0502020202020204" pitchFamily="34" charset="0"/>
                <a:ea typeface="+mn-ea"/>
                <a:cs typeface="+mn-cs"/>
              </a:rPr>
              <a:t> counters (up to 10 each)</a:t>
            </a:r>
            <a:r>
              <a:rPr lang="en-US" sz="2800" kern="0" dirty="0">
                <a:solidFill>
                  <a:schemeClr val="accent4">
                    <a:lumMod val="65000"/>
                    <a:lumOff val="35000"/>
                  </a:schemeClr>
                </a:solidFill>
                <a:latin typeface="Century Gothic" panose="020B0502020202020204" pitchFamily="34" charset="0"/>
              </a:rPr>
              <a:t>.</a:t>
            </a:r>
            <a:endParaRPr kumimoji="0" lang="en-GB"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endParaRPr>
          </a:p>
        </p:txBody>
      </p:sp>
      <p:sp>
        <p:nvSpPr>
          <p:cNvPr id="5" name="TextBox 4">
            <a:extLst>
              <a:ext uri="{FF2B5EF4-FFF2-40B4-BE49-F238E27FC236}">
                <a16:creationId xmlns:a16="http://schemas.microsoft.com/office/drawing/2014/main" id="{999C0B37-BCEE-49B3-3626-580E9CC2562B}"/>
              </a:ext>
            </a:extLst>
          </p:cNvPr>
          <p:cNvSpPr txBox="1"/>
          <p:nvPr/>
        </p:nvSpPr>
        <p:spPr>
          <a:xfrm>
            <a:off x="2363719" y="3103336"/>
            <a:ext cx="9133114" cy="523220"/>
          </a:xfrm>
          <a:prstGeom prst="rect">
            <a:avLst/>
          </a:prstGeom>
          <a:noFill/>
        </p:spPr>
        <p:txBody>
          <a:bodyPr wrap="square" rtlCol="0">
            <a:spAutoFit/>
          </a:bodyPr>
          <a:lstStyle/>
          <a:p>
            <a:r>
              <a:rPr lang="en-GB" sz="2800" dirty="0"/>
              <a:t>One player should put some counters down on the table</a:t>
            </a:r>
            <a:r>
              <a:rPr lang="en-GB" dirty="0"/>
              <a:t>.</a:t>
            </a:r>
          </a:p>
        </p:txBody>
      </p:sp>
      <p:sp>
        <p:nvSpPr>
          <p:cNvPr id="6" name="TextBox 5">
            <a:extLst>
              <a:ext uri="{FF2B5EF4-FFF2-40B4-BE49-F238E27FC236}">
                <a16:creationId xmlns:a16="http://schemas.microsoft.com/office/drawing/2014/main" id="{05034A66-A2E3-0FC5-0D48-BCAA4AE92F4B}"/>
              </a:ext>
            </a:extLst>
          </p:cNvPr>
          <p:cNvSpPr txBox="1"/>
          <p:nvPr/>
        </p:nvSpPr>
        <p:spPr>
          <a:xfrm>
            <a:off x="2358777" y="3955607"/>
            <a:ext cx="9535886" cy="1815882"/>
          </a:xfrm>
          <a:prstGeom prst="rect">
            <a:avLst/>
          </a:prstGeom>
          <a:noFill/>
        </p:spPr>
        <p:txBody>
          <a:bodyPr wrap="square" rtlCol="0">
            <a:spAutoFit/>
          </a:bodyPr>
          <a:lstStyle/>
          <a:p>
            <a:r>
              <a:rPr lang="en-GB" sz="2800" dirty="0"/>
              <a:t>The second player needs to make 7 by adding the correct number of counters. Can you do it without counting?</a:t>
            </a:r>
          </a:p>
          <a:p>
            <a:endParaRPr lang="en-GB" sz="2800" dirty="0"/>
          </a:p>
          <a:p>
            <a:r>
              <a:rPr lang="en-GB" sz="2800" dirty="0"/>
              <a:t>Use the stem sentence to say how many more makes 7.</a:t>
            </a:r>
          </a:p>
        </p:txBody>
      </p:sp>
      <p:sp>
        <p:nvSpPr>
          <p:cNvPr id="7" name="Title 2">
            <a:extLst>
              <a:ext uri="{FF2B5EF4-FFF2-40B4-BE49-F238E27FC236}">
                <a16:creationId xmlns:a16="http://schemas.microsoft.com/office/drawing/2014/main" id="{73B048F6-FB28-3678-7617-79BACE113BF2}"/>
              </a:ext>
            </a:extLst>
          </p:cNvPr>
          <p:cNvSpPr txBox="1">
            <a:spLocks/>
          </p:cNvSpPr>
          <p:nvPr/>
        </p:nvSpPr>
        <p:spPr>
          <a:xfrm>
            <a:off x="524033" y="336957"/>
            <a:ext cx="10972800" cy="749554"/>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600" b="1" kern="1200">
                <a:solidFill>
                  <a:srgbClr val="585858"/>
                </a:solidFill>
                <a:latin typeface="Century Gothic" panose="020B0502020202020204" pitchFamily="34" charset="0"/>
                <a:ea typeface="+mj-ea"/>
                <a:cs typeface="Arial"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2800" i="0" u="none" strike="noStrike" kern="1200" cap="none" spc="0" normalizeH="0" baseline="0" noProof="0" dirty="0">
                <a:ln>
                  <a:noFill/>
                </a:ln>
                <a:solidFill>
                  <a:srgbClr val="585858"/>
                </a:solidFill>
                <a:effectLst/>
                <a:uLnTx/>
                <a:uFillTx/>
                <a:latin typeface="Century Gothic" panose="020B0502020202020204" pitchFamily="34" charset="0"/>
                <a:ea typeface="+mj-ea"/>
                <a:cs typeface="Arial" panose="020B0604020202020204" pitchFamily="34" charset="0"/>
              </a:rPr>
              <a:t>Play ‘Make it 7’</a:t>
            </a:r>
          </a:p>
        </p:txBody>
      </p:sp>
      <p:sp>
        <p:nvSpPr>
          <p:cNvPr id="2" name="TextBox 1">
            <a:extLst>
              <a:ext uri="{FF2B5EF4-FFF2-40B4-BE49-F238E27FC236}">
                <a16:creationId xmlns:a16="http://schemas.microsoft.com/office/drawing/2014/main" id="{126CF96B-A1E3-DB86-D9FF-906E3E84577B}"/>
              </a:ext>
            </a:extLst>
          </p:cNvPr>
          <p:cNvSpPr txBox="1"/>
          <p:nvPr/>
        </p:nvSpPr>
        <p:spPr>
          <a:xfrm>
            <a:off x="255891" y="6336377"/>
            <a:ext cx="2000958" cy="369332"/>
          </a:xfrm>
          <a:prstGeom prst="rect">
            <a:avLst/>
          </a:prstGeom>
          <a:noFill/>
        </p:spPr>
        <p:txBody>
          <a:bodyPr wrap="square" rtlCol="0">
            <a:spAutoFit/>
          </a:bodyPr>
          <a:lstStyle/>
          <a:p>
            <a:r>
              <a:rPr lang="en-GB" dirty="0"/>
              <a:t>Week 4</a:t>
            </a:r>
          </a:p>
        </p:txBody>
      </p:sp>
    </p:spTree>
    <p:extLst>
      <p:ext uri="{BB962C8B-B14F-4D97-AF65-F5344CB8AC3E}">
        <p14:creationId xmlns:p14="http://schemas.microsoft.com/office/powerpoint/2010/main" val="336103408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peech Bubble: Rectangle with Corners Rounded 4">
            <a:extLst>
              <a:ext uri="{FF2B5EF4-FFF2-40B4-BE49-F238E27FC236}">
                <a16:creationId xmlns:a16="http://schemas.microsoft.com/office/drawing/2014/main" id="{97D6B6BA-A1E8-459E-A245-E97C3AFBF6E8}"/>
              </a:ext>
            </a:extLst>
          </p:cNvPr>
          <p:cNvSpPr/>
          <p:nvPr/>
        </p:nvSpPr>
        <p:spPr>
          <a:xfrm>
            <a:off x="3529766" y="981196"/>
            <a:ext cx="6068727" cy="1471695"/>
          </a:xfrm>
          <a:prstGeom prst="wedgeRoundRectCallout">
            <a:avLst>
              <a:gd name="adj1" fmla="val 51571"/>
              <a:gd name="adj2" fmla="val 81079"/>
              <a:gd name="adj3" fmla="val 16667"/>
            </a:avLst>
          </a:prstGeom>
          <a:solidFill>
            <a:schemeClr val="accent2"/>
          </a:solidFill>
          <a:ln w="12700" cap="flat" cmpd="sng" algn="ctr">
            <a:solidFill>
              <a:srgbClr val="4472C4">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rPr>
              <a:t>Play a game of ‘Make it into 7’ with a partner!</a:t>
            </a:r>
            <a:endParaRPr kumimoji="0" lang="en-GB"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endParaRPr>
          </a:p>
        </p:txBody>
      </p:sp>
      <p:sp>
        <p:nvSpPr>
          <p:cNvPr id="6" name="Rectangle 5">
            <a:extLst>
              <a:ext uri="{FF2B5EF4-FFF2-40B4-BE49-F238E27FC236}">
                <a16:creationId xmlns:a16="http://schemas.microsoft.com/office/drawing/2014/main" id="{B9EA982F-3785-4EFB-9E5D-C98D19B9DE0F}"/>
              </a:ext>
            </a:extLst>
          </p:cNvPr>
          <p:cNvSpPr/>
          <p:nvPr/>
        </p:nvSpPr>
        <p:spPr>
          <a:xfrm>
            <a:off x="8909486" y="6508800"/>
            <a:ext cx="3225563" cy="276999"/>
          </a:xfrm>
          <a:prstGeom prst="rect">
            <a:avLst/>
          </a:prstGeom>
        </p:spPr>
        <p:txBody>
          <a:bodyPr wrap="none" lIns="91440" tIns="45720" rIns="91440" bIns="45720" anchor="t">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ea typeface="+mn-ea"/>
              <a:cs typeface="Times New Roman"/>
            </a:endParaRPr>
          </a:p>
        </p:txBody>
      </p:sp>
      <p:pic>
        <p:nvPicPr>
          <p:cNvPr id="7" name="Picture 6">
            <a:extLst>
              <a:ext uri="{FF2B5EF4-FFF2-40B4-BE49-F238E27FC236}">
                <a16:creationId xmlns:a16="http://schemas.microsoft.com/office/drawing/2014/main" id="{B9005F88-8D4D-8D56-765E-84E5FD1FB936}"/>
              </a:ext>
            </a:extLst>
          </p:cNvPr>
          <p:cNvPicPr>
            <a:picLocks noChangeAspect="1"/>
          </p:cNvPicPr>
          <p:nvPr/>
        </p:nvPicPr>
        <p:blipFill rotWithShape="1">
          <a:blip r:embed="rId3">
            <a:extLst>
              <a:ext uri="{28A0092B-C50C-407E-A947-70E740481C1C}">
                <a14:useLocalDpi xmlns:a14="http://schemas.microsoft.com/office/drawing/2010/main" val="0"/>
              </a:ext>
            </a:extLst>
          </a:blip>
          <a:srcRect l="33943" t="39751" r="57851" b="40311"/>
          <a:stretch/>
        </p:blipFill>
        <p:spPr>
          <a:xfrm>
            <a:off x="9043499" y="1994043"/>
            <a:ext cx="2592279" cy="4514757"/>
          </a:xfrm>
          <a:prstGeom prst="rect">
            <a:avLst/>
          </a:prstGeom>
        </p:spPr>
      </p:pic>
      <p:pic>
        <p:nvPicPr>
          <p:cNvPr id="8" name="Picture 7">
            <a:extLst>
              <a:ext uri="{FF2B5EF4-FFF2-40B4-BE49-F238E27FC236}">
                <a16:creationId xmlns:a16="http://schemas.microsoft.com/office/drawing/2014/main" id="{6B55F214-FE4F-C36C-2114-0ABA18964A17}"/>
              </a:ext>
            </a:extLst>
          </p:cNvPr>
          <p:cNvPicPr>
            <a:picLocks noChangeAspect="1"/>
          </p:cNvPicPr>
          <p:nvPr/>
        </p:nvPicPr>
        <p:blipFill rotWithShape="1">
          <a:blip r:embed="rId3">
            <a:extLst>
              <a:ext uri="{28A0092B-C50C-407E-A947-70E740481C1C}">
                <a14:useLocalDpi xmlns:a14="http://schemas.microsoft.com/office/drawing/2010/main" val="0"/>
              </a:ext>
            </a:extLst>
          </a:blip>
          <a:srcRect l="25137" t="39751" r="66970" b="40311"/>
          <a:stretch/>
        </p:blipFill>
        <p:spPr>
          <a:xfrm>
            <a:off x="793637" y="2212250"/>
            <a:ext cx="2286448" cy="4140547"/>
          </a:xfrm>
          <a:prstGeom prst="rect">
            <a:avLst/>
          </a:prstGeom>
        </p:spPr>
      </p:pic>
      <p:sp>
        <p:nvSpPr>
          <p:cNvPr id="11" name="Oval 10">
            <a:extLst>
              <a:ext uri="{FF2B5EF4-FFF2-40B4-BE49-F238E27FC236}">
                <a16:creationId xmlns:a16="http://schemas.microsoft.com/office/drawing/2014/main" id="{CF91D488-565B-6B6A-4B33-3F741B3E096C}"/>
              </a:ext>
            </a:extLst>
          </p:cNvPr>
          <p:cNvSpPr/>
          <p:nvPr/>
        </p:nvSpPr>
        <p:spPr>
          <a:xfrm rot="5400000">
            <a:off x="7219316" y="4466940"/>
            <a:ext cx="858414" cy="857686"/>
          </a:xfrm>
          <a:prstGeom prst="ellipse">
            <a:avLst/>
          </a:prstGeom>
          <a:solidFill>
            <a:srgbClr val="FF0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Oval 11">
            <a:extLst>
              <a:ext uri="{FF2B5EF4-FFF2-40B4-BE49-F238E27FC236}">
                <a16:creationId xmlns:a16="http://schemas.microsoft.com/office/drawing/2014/main" id="{5BA2F350-0785-9539-AD6A-A7DFEC95972C}"/>
              </a:ext>
            </a:extLst>
          </p:cNvPr>
          <p:cNvSpPr/>
          <p:nvPr/>
        </p:nvSpPr>
        <p:spPr>
          <a:xfrm rot="5400000">
            <a:off x="7836925" y="3547060"/>
            <a:ext cx="858414" cy="857686"/>
          </a:xfrm>
          <a:prstGeom prst="ellipse">
            <a:avLst/>
          </a:prstGeom>
          <a:solidFill>
            <a:srgbClr val="FF0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Oval 12">
            <a:extLst>
              <a:ext uri="{FF2B5EF4-FFF2-40B4-BE49-F238E27FC236}">
                <a16:creationId xmlns:a16="http://schemas.microsoft.com/office/drawing/2014/main" id="{14A95CA5-0A5B-3D5A-86F8-67389996C1C1}"/>
              </a:ext>
            </a:extLst>
          </p:cNvPr>
          <p:cNvSpPr/>
          <p:nvPr/>
        </p:nvSpPr>
        <p:spPr>
          <a:xfrm rot="5400000">
            <a:off x="6392336" y="3547060"/>
            <a:ext cx="858414" cy="857686"/>
          </a:xfrm>
          <a:prstGeom prst="ellipse">
            <a:avLst/>
          </a:prstGeom>
          <a:solidFill>
            <a:srgbClr val="FF0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D2D77418-B022-B670-15CB-EAFD4AD1472B}"/>
              </a:ext>
            </a:extLst>
          </p:cNvPr>
          <p:cNvSpPr/>
          <p:nvPr/>
        </p:nvSpPr>
        <p:spPr>
          <a:xfrm rot="5400000">
            <a:off x="5862359" y="4466940"/>
            <a:ext cx="858414" cy="857686"/>
          </a:xfrm>
          <a:prstGeom prst="ellipse">
            <a:avLst/>
          </a:prstGeom>
          <a:solidFill>
            <a:srgbClr val="FF0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Oval 14">
            <a:extLst>
              <a:ext uri="{FF2B5EF4-FFF2-40B4-BE49-F238E27FC236}">
                <a16:creationId xmlns:a16="http://schemas.microsoft.com/office/drawing/2014/main" id="{CB8F8B48-7F39-36D4-CFA6-9997179AC460}"/>
              </a:ext>
            </a:extLst>
          </p:cNvPr>
          <p:cNvSpPr/>
          <p:nvPr/>
        </p:nvSpPr>
        <p:spPr>
          <a:xfrm rot="5400000">
            <a:off x="4785201" y="4466940"/>
            <a:ext cx="858414" cy="857686"/>
          </a:xfrm>
          <a:prstGeom prst="ellipse">
            <a:avLst/>
          </a:prstGeom>
          <a:solidFill>
            <a:srgbClr val="FFC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Oval 15">
            <a:extLst>
              <a:ext uri="{FF2B5EF4-FFF2-40B4-BE49-F238E27FC236}">
                <a16:creationId xmlns:a16="http://schemas.microsoft.com/office/drawing/2014/main" id="{32C46697-F48B-F4EB-2108-AFF3B4C3638D}"/>
              </a:ext>
            </a:extLst>
          </p:cNvPr>
          <p:cNvSpPr/>
          <p:nvPr/>
        </p:nvSpPr>
        <p:spPr>
          <a:xfrm rot="5400000">
            <a:off x="3958221" y="3547060"/>
            <a:ext cx="858414" cy="857686"/>
          </a:xfrm>
          <a:prstGeom prst="ellipse">
            <a:avLst/>
          </a:prstGeom>
          <a:solidFill>
            <a:srgbClr val="FFC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7" name="Oval 16">
            <a:extLst>
              <a:ext uri="{FF2B5EF4-FFF2-40B4-BE49-F238E27FC236}">
                <a16:creationId xmlns:a16="http://schemas.microsoft.com/office/drawing/2014/main" id="{503DC39B-FF56-1E2A-0FA6-29F4916B18F4}"/>
              </a:ext>
            </a:extLst>
          </p:cNvPr>
          <p:cNvSpPr/>
          <p:nvPr/>
        </p:nvSpPr>
        <p:spPr>
          <a:xfrm rot="5400000">
            <a:off x="3428244" y="4466940"/>
            <a:ext cx="858414" cy="857686"/>
          </a:xfrm>
          <a:prstGeom prst="ellipse">
            <a:avLst/>
          </a:prstGeom>
          <a:solidFill>
            <a:srgbClr val="FFC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Speech Bubble: Rectangle with Corners Rounded 17">
            <a:extLst>
              <a:ext uri="{FF2B5EF4-FFF2-40B4-BE49-F238E27FC236}">
                <a16:creationId xmlns:a16="http://schemas.microsoft.com/office/drawing/2014/main" id="{7F2F3BDC-EAE5-408E-5C0D-3164A7D28EFD}"/>
              </a:ext>
            </a:extLst>
          </p:cNvPr>
          <p:cNvSpPr/>
          <p:nvPr/>
        </p:nvSpPr>
        <p:spPr>
          <a:xfrm>
            <a:off x="2239765" y="994902"/>
            <a:ext cx="4240568" cy="1471695"/>
          </a:xfrm>
          <a:prstGeom prst="wedgeRoundRectCallout">
            <a:avLst>
              <a:gd name="adj1" fmla="val -47492"/>
              <a:gd name="adj2" fmla="val 86254"/>
              <a:gd name="adj3" fmla="val 16667"/>
            </a:avLst>
          </a:prstGeom>
          <a:solidFill>
            <a:schemeClr val="accent2"/>
          </a:solidFill>
          <a:ln w="12700" cap="flat" cmpd="sng" algn="ctr">
            <a:solidFill>
              <a:srgbClr val="4472C4">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rPr>
              <a:t>That’s 4! I think 4 needs… 3 to make 7!</a:t>
            </a:r>
            <a:endParaRPr kumimoji="0" lang="en-GB"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endParaRPr>
          </a:p>
        </p:txBody>
      </p:sp>
      <p:sp>
        <p:nvSpPr>
          <p:cNvPr id="19" name="TextBox 18">
            <a:extLst>
              <a:ext uri="{FF2B5EF4-FFF2-40B4-BE49-F238E27FC236}">
                <a16:creationId xmlns:a16="http://schemas.microsoft.com/office/drawing/2014/main" id="{E6E25D9C-E02C-BD1B-0E2C-EF5198424E6A}"/>
              </a:ext>
            </a:extLst>
          </p:cNvPr>
          <p:cNvSpPr txBox="1"/>
          <p:nvPr/>
        </p:nvSpPr>
        <p:spPr>
          <a:xfrm>
            <a:off x="3680460" y="5876804"/>
            <a:ext cx="4831080" cy="408623"/>
          </a:xfrm>
          <a:prstGeom prst="roundRect">
            <a:avLst/>
          </a:prstGeom>
          <a:solidFill>
            <a:schemeClr val="bg1"/>
          </a:solidFill>
          <a:ln w="31750">
            <a:solidFill>
              <a:srgbClr val="347574"/>
            </a:solidFill>
          </a:ln>
          <a:effectLst>
            <a:outerShdw blurRad="50800" dist="38100" dir="2700000" algn="tl" rotWithShape="0">
              <a:prstClr val="black">
                <a:alpha val="40000"/>
              </a:prstClr>
            </a:outerShdw>
          </a:effectLst>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_____ needs _____ to make 7.</a:t>
            </a:r>
          </a:p>
        </p:txBody>
      </p:sp>
      <p:sp>
        <p:nvSpPr>
          <p:cNvPr id="2" name="Title 2">
            <a:extLst>
              <a:ext uri="{FF2B5EF4-FFF2-40B4-BE49-F238E27FC236}">
                <a16:creationId xmlns:a16="http://schemas.microsoft.com/office/drawing/2014/main" id="{A67A12B0-1F11-194D-7CA9-32EEBADB2ECC}"/>
              </a:ext>
            </a:extLst>
          </p:cNvPr>
          <p:cNvSpPr txBox="1">
            <a:spLocks/>
          </p:cNvSpPr>
          <p:nvPr/>
        </p:nvSpPr>
        <p:spPr>
          <a:xfrm>
            <a:off x="524033" y="336957"/>
            <a:ext cx="10972800" cy="749554"/>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600" b="1" kern="1200">
                <a:solidFill>
                  <a:srgbClr val="585858"/>
                </a:solidFill>
                <a:latin typeface="Century Gothic" panose="020B0502020202020204" pitchFamily="34" charset="0"/>
                <a:ea typeface="+mj-ea"/>
                <a:cs typeface="Arial"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2800" i="0" u="none" strike="noStrike" kern="1200" cap="none" spc="0" normalizeH="0" baseline="0" noProof="0" dirty="0">
                <a:ln>
                  <a:noFill/>
                </a:ln>
                <a:solidFill>
                  <a:srgbClr val="585858"/>
                </a:solidFill>
                <a:effectLst/>
                <a:uLnTx/>
                <a:uFillTx/>
                <a:latin typeface="Century Gothic" panose="020B0502020202020204" pitchFamily="34" charset="0"/>
                <a:ea typeface="+mj-ea"/>
                <a:cs typeface="Arial" panose="020B0604020202020204" pitchFamily="34" charset="0"/>
              </a:rPr>
              <a:t>Play ‘Make it 7’</a:t>
            </a:r>
          </a:p>
        </p:txBody>
      </p:sp>
    </p:spTree>
    <p:extLst>
      <p:ext uri="{BB962C8B-B14F-4D97-AF65-F5344CB8AC3E}">
        <p14:creationId xmlns:p14="http://schemas.microsoft.com/office/powerpoint/2010/main" val="40788931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5"/>
                                        </p:tgtEl>
                                      </p:cBhvr>
                                    </p:animEffect>
                                    <p:set>
                                      <p:cBhvr>
                                        <p:cTn id="7" dur="1" fill="hold">
                                          <p:stCondLst>
                                            <p:cond delay="499"/>
                                          </p:stCondLst>
                                        </p:cTn>
                                        <p:tgtEl>
                                          <p:spTgt spid="5"/>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500"/>
                                        <p:tgtEl>
                                          <p:spTgt spid="12"/>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500"/>
                                        <p:tgtEl>
                                          <p:spTgt spid="13"/>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500"/>
                                        <p:tgtEl>
                                          <p:spTgt spid="14"/>
                                        </p:tgtEl>
                                      </p:cBhvr>
                                    </p:animEffect>
                                  </p:childTnLst>
                                </p:cTn>
                              </p:par>
                            </p:childTnLst>
                          </p:cTn>
                        </p:par>
                        <p:par>
                          <p:cTn id="22" fill="hold">
                            <p:stCondLst>
                              <p:cond delay="500"/>
                            </p:stCondLst>
                            <p:childTnLst>
                              <p:par>
                                <p:cTn id="23" presetID="10" presetClass="entr" presetSubtype="0" fill="hold" grpId="0" nodeType="after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1000"/>
                                        <p:tgtEl>
                                          <p:spTgt spid="18"/>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500"/>
                                        <p:tgtEl>
                                          <p:spTgt spid="15"/>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fade">
                                      <p:cBhvr>
                                        <p:cTn id="33" dur="500"/>
                                        <p:tgtEl>
                                          <p:spTgt spid="16"/>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7"/>
                                        </p:tgtEl>
                                        <p:attrNameLst>
                                          <p:attrName>style.visibility</p:attrName>
                                        </p:attrNameLst>
                                      </p:cBhvr>
                                      <p:to>
                                        <p:strVal val="visible"/>
                                      </p:to>
                                    </p:set>
                                    <p:animEffect transition="in" filter="fade">
                                      <p:cBhvr>
                                        <p:cTn id="36"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1" grpId="0" animBg="1"/>
      <p:bldP spid="12" grpId="0" animBg="1"/>
      <p:bldP spid="13" grpId="0" animBg="1"/>
      <p:bldP spid="14" grpId="0" animBg="1"/>
      <p:bldP spid="15" grpId="0" animBg="1"/>
      <p:bldP spid="16" grpId="0" animBg="1"/>
      <p:bldP spid="17" grpId="0" animBg="1"/>
      <p:bldP spid="18"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6BB4EF-EAA9-99DE-77AF-520FE66829E6}"/>
              </a:ext>
            </a:extLst>
          </p:cNvPr>
          <p:cNvSpPr>
            <a:spLocks noGrp="1"/>
          </p:cNvSpPr>
          <p:nvPr>
            <p:ph type="title"/>
          </p:nvPr>
        </p:nvSpPr>
        <p:spPr/>
        <p:txBody>
          <a:bodyPr/>
          <a:lstStyle/>
          <a:p>
            <a:r>
              <a:rPr lang="en-GB" dirty="0"/>
              <a:t>Subitising – 6 or 7</a:t>
            </a:r>
          </a:p>
        </p:txBody>
      </p:sp>
      <p:sp>
        <p:nvSpPr>
          <p:cNvPr id="3" name="Content Placeholder 2">
            <a:extLst>
              <a:ext uri="{FF2B5EF4-FFF2-40B4-BE49-F238E27FC236}">
                <a16:creationId xmlns:a16="http://schemas.microsoft.com/office/drawing/2014/main" id="{52526E5F-F3F7-4560-BC7C-AE22EE955D46}"/>
              </a:ext>
            </a:extLst>
          </p:cNvPr>
          <p:cNvSpPr>
            <a:spLocks noGrp="1"/>
          </p:cNvSpPr>
          <p:nvPr>
            <p:ph idx="1"/>
          </p:nvPr>
        </p:nvSpPr>
        <p:spPr>
          <a:xfrm>
            <a:off x="609600" y="1556792"/>
            <a:ext cx="10972800" cy="1097508"/>
          </a:xfrm>
        </p:spPr>
        <p:txBody>
          <a:bodyPr/>
          <a:lstStyle/>
          <a:p>
            <a:r>
              <a:rPr lang="en-GB" dirty="0"/>
              <a:t>By the end of the five weeks, your children might well be able to subitise patterns with counters and say whether there are 6 or 7.</a:t>
            </a:r>
          </a:p>
        </p:txBody>
      </p:sp>
      <p:sp>
        <p:nvSpPr>
          <p:cNvPr id="4" name="AutoShape 10">
            <a:extLst>
              <a:ext uri="{FF2B5EF4-FFF2-40B4-BE49-F238E27FC236}">
                <a16:creationId xmlns:a16="http://schemas.microsoft.com/office/drawing/2014/main" id="{8A12731B-AA44-6869-71F2-DC4C805A04CA}"/>
              </a:ext>
            </a:extLst>
          </p:cNvPr>
          <p:cNvSpPr>
            <a:spLocks noChangeArrowheads="1"/>
          </p:cNvSpPr>
          <p:nvPr/>
        </p:nvSpPr>
        <p:spPr bwMode="auto">
          <a:xfrm>
            <a:off x="1910486" y="2798315"/>
            <a:ext cx="1096212" cy="1041264"/>
          </a:xfrm>
          <a:prstGeom prst="rect">
            <a:avLst/>
          </a:prstGeom>
          <a:solidFill>
            <a:srgbClr val="F3F3F3"/>
          </a:solidFill>
          <a:ln w="28575" algn="ctr">
            <a:solidFill>
              <a:schemeClr val="tx1">
                <a:lumMod val="65000"/>
                <a:lumOff val="35000"/>
              </a:schemeClr>
            </a:solidFill>
            <a:round/>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Oval 4">
            <a:extLst>
              <a:ext uri="{FF2B5EF4-FFF2-40B4-BE49-F238E27FC236}">
                <a16:creationId xmlns:a16="http://schemas.microsoft.com/office/drawing/2014/main" id="{84C04969-514E-9F09-5E10-6FB4C204D386}"/>
              </a:ext>
            </a:extLst>
          </p:cNvPr>
          <p:cNvSpPr/>
          <p:nvPr/>
        </p:nvSpPr>
        <p:spPr>
          <a:xfrm>
            <a:off x="2628570" y="2888726"/>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6" name="Oval 5">
            <a:extLst>
              <a:ext uri="{FF2B5EF4-FFF2-40B4-BE49-F238E27FC236}">
                <a16:creationId xmlns:a16="http://schemas.microsoft.com/office/drawing/2014/main" id="{21550B69-C716-1B0F-08BC-4D58ECF3C643}"/>
              </a:ext>
            </a:extLst>
          </p:cNvPr>
          <p:cNvSpPr/>
          <p:nvPr/>
        </p:nvSpPr>
        <p:spPr>
          <a:xfrm>
            <a:off x="2309109" y="3174129"/>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 name="Oval 6">
            <a:extLst>
              <a:ext uri="{FF2B5EF4-FFF2-40B4-BE49-F238E27FC236}">
                <a16:creationId xmlns:a16="http://schemas.microsoft.com/office/drawing/2014/main" id="{FA51800C-BB5F-C619-7E4B-E929E14ECD53}"/>
              </a:ext>
            </a:extLst>
          </p:cNvPr>
          <p:cNvSpPr/>
          <p:nvPr/>
        </p:nvSpPr>
        <p:spPr>
          <a:xfrm>
            <a:off x="2016891" y="2894083"/>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8" name="Oval 7">
            <a:extLst>
              <a:ext uri="{FF2B5EF4-FFF2-40B4-BE49-F238E27FC236}">
                <a16:creationId xmlns:a16="http://schemas.microsoft.com/office/drawing/2014/main" id="{36873036-1FA4-2BC7-EAD1-620F97230CCD}"/>
              </a:ext>
            </a:extLst>
          </p:cNvPr>
          <p:cNvSpPr/>
          <p:nvPr/>
        </p:nvSpPr>
        <p:spPr>
          <a:xfrm>
            <a:off x="2628570" y="3479320"/>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9" name="Oval 8">
            <a:extLst>
              <a:ext uri="{FF2B5EF4-FFF2-40B4-BE49-F238E27FC236}">
                <a16:creationId xmlns:a16="http://schemas.microsoft.com/office/drawing/2014/main" id="{2DF1DB98-EAB1-7B80-C942-20FB94BAC605}"/>
              </a:ext>
            </a:extLst>
          </p:cNvPr>
          <p:cNvSpPr/>
          <p:nvPr/>
        </p:nvSpPr>
        <p:spPr>
          <a:xfrm>
            <a:off x="2015959" y="3479320"/>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0" name="AutoShape 10">
            <a:extLst>
              <a:ext uri="{FF2B5EF4-FFF2-40B4-BE49-F238E27FC236}">
                <a16:creationId xmlns:a16="http://schemas.microsoft.com/office/drawing/2014/main" id="{061A3AFB-FE45-6C61-2C1F-FD3F238D4E9A}"/>
              </a:ext>
            </a:extLst>
          </p:cNvPr>
          <p:cNvSpPr>
            <a:spLocks noChangeArrowheads="1"/>
          </p:cNvSpPr>
          <p:nvPr/>
        </p:nvSpPr>
        <p:spPr bwMode="auto">
          <a:xfrm>
            <a:off x="3006698" y="2798315"/>
            <a:ext cx="1096212" cy="1041264"/>
          </a:xfrm>
          <a:prstGeom prst="rect">
            <a:avLst/>
          </a:prstGeom>
          <a:solidFill>
            <a:srgbClr val="F3F3F3"/>
          </a:solidFill>
          <a:ln w="28575" algn="ctr">
            <a:solidFill>
              <a:schemeClr val="tx1">
                <a:lumMod val="65000"/>
                <a:lumOff val="35000"/>
              </a:schemeClr>
            </a:solidFill>
            <a:round/>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Oval 10">
            <a:extLst>
              <a:ext uri="{FF2B5EF4-FFF2-40B4-BE49-F238E27FC236}">
                <a16:creationId xmlns:a16="http://schemas.microsoft.com/office/drawing/2014/main" id="{75EDE6CA-B49D-7D63-8D07-5FEFC62D3775}"/>
              </a:ext>
            </a:extLst>
          </p:cNvPr>
          <p:cNvSpPr/>
          <p:nvPr/>
        </p:nvSpPr>
        <p:spPr>
          <a:xfrm>
            <a:off x="3724783" y="2888726"/>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2" name="Oval 11">
            <a:extLst>
              <a:ext uri="{FF2B5EF4-FFF2-40B4-BE49-F238E27FC236}">
                <a16:creationId xmlns:a16="http://schemas.microsoft.com/office/drawing/2014/main" id="{FA8CD841-E958-8BA8-0F64-A761428F2494}"/>
              </a:ext>
            </a:extLst>
          </p:cNvPr>
          <p:cNvSpPr/>
          <p:nvPr/>
        </p:nvSpPr>
        <p:spPr>
          <a:xfrm>
            <a:off x="3405321" y="3174129"/>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3" name="Oval 12">
            <a:extLst>
              <a:ext uri="{FF2B5EF4-FFF2-40B4-BE49-F238E27FC236}">
                <a16:creationId xmlns:a16="http://schemas.microsoft.com/office/drawing/2014/main" id="{9AF9851C-5948-60F2-C887-FE20E685F2F2}"/>
              </a:ext>
            </a:extLst>
          </p:cNvPr>
          <p:cNvSpPr/>
          <p:nvPr/>
        </p:nvSpPr>
        <p:spPr>
          <a:xfrm>
            <a:off x="3113103" y="2894083"/>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73587642-59B0-802C-E631-05CC483FB541}"/>
              </a:ext>
            </a:extLst>
          </p:cNvPr>
          <p:cNvSpPr/>
          <p:nvPr/>
        </p:nvSpPr>
        <p:spPr>
          <a:xfrm>
            <a:off x="3724783" y="3479320"/>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5" name="Oval 14">
            <a:extLst>
              <a:ext uri="{FF2B5EF4-FFF2-40B4-BE49-F238E27FC236}">
                <a16:creationId xmlns:a16="http://schemas.microsoft.com/office/drawing/2014/main" id="{5CF2084C-1DD7-DED3-5FC4-9749512CB120}"/>
              </a:ext>
            </a:extLst>
          </p:cNvPr>
          <p:cNvSpPr/>
          <p:nvPr/>
        </p:nvSpPr>
        <p:spPr>
          <a:xfrm>
            <a:off x="3112171" y="3479320"/>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6" name="Oval 15">
            <a:extLst>
              <a:ext uri="{FF2B5EF4-FFF2-40B4-BE49-F238E27FC236}">
                <a16:creationId xmlns:a16="http://schemas.microsoft.com/office/drawing/2014/main" id="{1F11AD91-04C3-0C61-5A36-60D4B78265EF}"/>
              </a:ext>
            </a:extLst>
          </p:cNvPr>
          <p:cNvSpPr/>
          <p:nvPr/>
        </p:nvSpPr>
        <p:spPr>
          <a:xfrm>
            <a:off x="3724782" y="2888726"/>
            <a:ext cx="293150" cy="293297"/>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7" name="Oval 16">
            <a:extLst>
              <a:ext uri="{FF2B5EF4-FFF2-40B4-BE49-F238E27FC236}">
                <a16:creationId xmlns:a16="http://schemas.microsoft.com/office/drawing/2014/main" id="{83552E4D-1D43-706F-79A2-E82BF620F911}"/>
              </a:ext>
            </a:extLst>
          </p:cNvPr>
          <p:cNvSpPr/>
          <p:nvPr/>
        </p:nvSpPr>
        <p:spPr>
          <a:xfrm>
            <a:off x="2015959" y="2897915"/>
            <a:ext cx="293150" cy="293297"/>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8" name="Oval 17">
            <a:extLst>
              <a:ext uri="{FF2B5EF4-FFF2-40B4-BE49-F238E27FC236}">
                <a16:creationId xmlns:a16="http://schemas.microsoft.com/office/drawing/2014/main" id="{C0EB6376-3AE9-D2B4-39C5-E63ECF5E960E}"/>
              </a:ext>
            </a:extLst>
          </p:cNvPr>
          <p:cNvSpPr/>
          <p:nvPr/>
        </p:nvSpPr>
        <p:spPr>
          <a:xfrm>
            <a:off x="2021186" y="3479320"/>
            <a:ext cx="293150" cy="293297"/>
          </a:xfrm>
          <a:prstGeom prst="ellipse">
            <a:avLst/>
          </a:prstGeom>
          <a:solidFill>
            <a:srgbClr val="FFC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9" name="Oval 18">
            <a:extLst>
              <a:ext uri="{FF2B5EF4-FFF2-40B4-BE49-F238E27FC236}">
                <a16:creationId xmlns:a16="http://schemas.microsoft.com/office/drawing/2014/main" id="{89D773F1-2715-B5E2-3D23-9BD11BD1830A}"/>
              </a:ext>
            </a:extLst>
          </p:cNvPr>
          <p:cNvSpPr/>
          <p:nvPr/>
        </p:nvSpPr>
        <p:spPr>
          <a:xfrm>
            <a:off x="2628570" y="3479320"/>
            <a:ext cx="293150" cy="293297"/>
          </a:xfrm>
          <a:prstGeom prst="ellipse">
            <a:avLst/>
          </a:prstGeom>
          <a:solidFill>
            <a:srgbClr val="FFC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Oval 19">
            <a:extLst>
              <a:ext uri="{FF2B5EF4-FFF2-40B4-BE49-F238E27FC236}">
                <a16:creationId xmlns:a16="http://schemas.microsoft.com/office/drawing/2014/main" id="{826F853E-0513-3B88-B82A-38F177B22CB0}"/>
              </a:ext>
            </a:extLst>
          </p:cNvPr>
          <p:cNvSpPr/>
          <p:nvPr/>
        </p:nvSpPr>
        <p:spPr>
          <a:xfrm>
            <a:off x="2626706" y="2894083"/>
            <a:ext cx="293150" cy="293297"/>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1" name="Oval 20">
            <a:extLst>
              <a:ext uri="{FF2B5EF4-FFF2-40B4-BE49-F238E27FC236}">
                <a16:creationId xmlns:a16="http://schemas.microsoft.com/office/drawing/2014/main" id="{223839FF-E6EF-163D-CB65-1124DC2634CF}"/>
              </a:ext>
            </a:extLst>
          </p:cNvPr>
          <p:cNvSpPr/>
          <p:nvPr/>
        </p:nvSpPr>
        <p:spPr>
          <a:xfrm>
            <a:off x="3113687" y="2894083"/>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22" name="Oval 21">
            <a:extLst>
              <a:ext uri="{FF2B5EF4-FFF2-40B4-BE49-F238E27FC236}">
                <a16:creationId xmlns:a16="http://schemas.microsoft.com/office/drawing/2014/main" id="{F3EF8447-8293-82F8-C002-DA9CF6C43365}"/>
              </a:ext>
            </a:extLst>
          </p:cNvPr>
          <p:cNvSpPr/>
          <p:nvPr/>
        </p:nvSpPr>
        <p:spPr>
          <a:xfrm>
            <a:off x="3113687" y="3484677"/>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23" name="Oval 22">
            <a:extLst>
              <a:ext uri="{FF2B5EF4-FFF2-40B4-BE49-F238E27FC236}">
                <a16:creationId xmlns:a16="http://schemas.microsoft.com/office/drawing/2014/main" id="{3D28DB5B-0EDA-88A5-B0F1-AEB0056A89AE}"/>
              </a:ext>
            </a:extLst>
          </p:cNvPr>
          <p:cNvSpPr/>
          <p:nvPr/>
        </p:nvSpPr>
        <p:spPr>
          <a:xfrm>
            <a:off x="3113687" y="3480188"/>
            <a:ext cx="293150" cy="293297"/>
          </a:xfrm>
          <a:prstGeom prst="ellipse">
            <a:avLst/>
          </a:prstGeom>
          <a:solidFill>
            <a:srgbClr val="FFC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Oval 23">
            <a:extLst>
              <a:ext uri="{FF2B5EF4-FFF2-40B4-BE49-F238E27FC236}">
                <a16:creationId xmlns:a16="http://schemas.microsoft.com/office/drawing/2014/main" id="{39D615A9-8AF9-E13A-341E-7CEFC73D9E53}"/>
              </a:ext>
            </a:extLst>
          </p:cNvPr>
          <p:cNvSpPr/>
          <p:nvPr/>
        </p:nvSpPr>
        <p:spPr>
          <a:xfrm>
            <a:off x="3111823" y="2894083"/>
            <a:ext cx="293150" cy="293297"/>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AutoShape 10">
            <a:extLst>
              <a:ext uri="{FF2B5EF4-FFF2-40B4-BE49-F238E27FC236}">
                <a16:creationId xmlns:a16="http://schemas.microsoft.com/office/drawing/2014/main" id="{5F62B531-3B71-4D5A-24F2-34466BFB639D}"/>
              </a:ext>
            </a:extLst>
          </p:cNvPr>
          <p:cNvSpPr>
            <a:spLocks noChangeArrowheads="1"/>
          </p:cNvSpPr>
          <p:nvPr/>
        </p:nvSpPr>
        <p:spPr bwMode="auto">
          <a:xfrm>
            <a:off x="1910486" y="4136878"/>
            <a:ext cx="1096212" cy="1041264"/>
          </a:xfrm>
          <a:prstGeom prst="rect">
            <a:avLst/>
          </a:prstGeom>
          <a:solidFill>
            <a:srgbClr val="F3F3F3"/>
          </a:solidFill>
          <a:ln w="28575" algn="ctr">
            <a:solidFill>
              <a:schemeClr val="tx1">
                <a:lumMod val="65000"/>
                <a:lumOff val="35000"/>
              </a:schemeClr>
            </a:solidFill>
            <a:round/>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6" name="Oval 25">
            <a:extLst>
              <a:ext uri="{FF2B5EF4-FFF2-40B4-BE49-F238E27FC236}">
                <a16:creationId xmlns:a16="http://schemas.microsoft.com/office/drawing/2014/main" id="{A83A8263-1F59-7565-60EA-94D4DF9EC06B}"/>
              </a:ext>
            </a:extLst>
          </p:cNvPr>
          <p:cNvSpPr/>
          <p:nvPr/>
        </p:nvSpPr>
        <p:spPr>
          <a:xfrm>
            <a:off x="2628570" y="4227288"/>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27" name="Oval 26">
            <a:extLst>
              <a:ext uri="{FF2B5EF4-FFF2-40B4-BE49-F238E27FC236}">
                <a16:creationId xmlns:a16="http://schemas.microsoft.com/office/drawing/2014/main" id="{3250B5AC-912F-67BC-34B9-4B54206A863C}"/>
              </a:ext>
            </a:extLst>
          </p:cNvPr>
          <p:cNvSpPr/>
          <p:nvPr/>
        </p:nvSpPr>
        <p:spPr>
          <a:xfrm>
            <a:off x="2309109" y="4512692"/>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28" name="Oval 27">
            <a:extLst>
              <a:ext uri="{FF2B5EF4-FFF2-40B4-BE49-F238E27FC236}">
                <a16:creationId xmlns:a16="http://schemas.microsoft.com/office/drawing/2014/main" id="{17416A9F-2969-0E89-C254-65D9D0624F7A}"/>
              </a:ext>
            </a:extLst>
          </p:cNvPr>
          <p:cNvSpPr/>
          <p:nvPr/>
        </p:nvSpPr>
        <p:spPr>
          <a:xfrm>
            <a:off x="2016891" y="4232645"/>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29" name="Oval 28">
            <a:extLst>
              <a:ext uri="{FF2B5EF4-FFF2-40B4-BE49-F238E27FC236}">
                <a16:creationId xmlns:a16="http://schemas.microsoft.com/office/drawing/2014/main" id="{D5A02E6C-2172-120D-28DA-7F83B956C2DF}"/>
              </a:ext>
            </a:extLst>
          </p:cNvPr>
          <p:cNvSpPr/>
          <p:nvPr/>
        </p:nvSpPr>
        <p:spPr>
          <a:xfrm>
            <a:off x="2628570" y="4817883"/>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30" name="Oval 29">
            <a:extLst>
              <a:ext uri="{FF2B5EF4-FFF2-40B4-BE49-F238E27FC236}">
                <a16:creationId xmlns:a16="http://schemas.microsoft.com/office/drawing/2014/main" id="{41532AF1-96BC-2F20-ABAC-581CF6994858}"/>
              </a:ext>
            </a:extLst>
          </p:cNvPr>
          <p:cNvSpPr/>
          <p:nvPr/>
        </p:nvSpPr>
        <p:spPr>
          <a:xfrm>
            <a:off x="2015959" y="4817882"/>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31" name="AutoShape 10">
            <a:extLst>
              <a:ext uri="{FF2B5EF4-FFF2-40B4-BE49-F238E27FC236}">
                <a16:creationId xmlns:a16="http://schemas.microsoft.com/office/drawing/2014/main" id="{5A4B8298-BA8A-C893-C34F-75C983F7F240}"/>
              </a:ext>
            </a:extLst>
          </p:cNvPr>
          <p:cNvSpPr>
            <a:spLocks noChangeArrowheads="1"/>
          </p:cNvSpPr>
          <p:nvPr/>
        </p:nvSpPr>
        <p:spPr bwMode="auto">
          <a:xfrm>
            <a:off x="3006698" y="4136878"/>
            <a:ext cx="1096212" cy="1041264"/>
          </a:xfrm>
          <a:prstGeom prst="rect">
            <a:avLst/>
          </a:prstGeom>
          <a:solidFill>
            <a:srgbClr val="F3F3F3"/>
          </a:solidFill>
          <a:ln w="28575" algn="ctr">
            <a:solidFill>
              <a:schemeClr val="tx1">
                <a:lumMod val="65000"/>
                <a:lumOff val="35000"/>
              </a:schemeClr>
            </a:solidFill>
            <a:round/>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2" name="Oval 31">
            <a:extLst>
              <a:ext uri="{FF2B5EF4-FFF2-40B4-BE49-F238E27FC236}">
                <a16:creationId xmlns:a16="http://schemas.microsoft.com/office/drawing/2014/main" id="{3A5BA6DB-081C-543B-E7BA-E5A3D19B2F65}"/>
              </a:ext>
            </a:extLst>
          </p:cNvPr>
          <p:cNvSpPr/>
          <p:nvPr/>
        </p:nvSpPr>
        <p:spPr>
          <a:xfrm>
            <a:off x="3724783" y="4227288"/>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33" name="Oval 32">
            <a:extLst>
              <a:ext uri="{FF2B5EF4-FFF2-40B4-BE49-F238E27FC236}">
                <a16:creationId xmlns:a16="http://schemas.microsoft.com/office/drawing/2014/main" id="{83CAE9DC-962A-2BFD-FD72-CD0A244B2D6B}"/>
              </a:ext>
            </a:extLst>
          </p:cNvPr>
          <p:cNvSpPr/>
          <p:nvPr/>
        </p:nvSpPr>
        <p:spPr>
          <a:xfrm>
            <a:off x="3405321" y="4512692"/>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34" name="Oval 33">
            <a:extLst>
              <a:ext uri="{FF2B5EF4-FFF2-40B4-BE49-F238E27FC236}">
                <a16:creationId xmlns:a16="http://schemas.microsoft.com/office/drawing/2014/main" id="{B51CF4CC-0F02-D8EA-F2D5-5B17D8AD14C0}"/>
              </a:ext>
            </a:extLst>
          </p:cNvPr>
          <p:cNvSpPr/>
          <p:nvPr/>
        </p:nvSpPr>
        <p:spPr>
          <a:xfrm>
            <a:off x="3113103" y="4232645"/>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35" name="Oval 34">
            <a:extLst>
              <a:ext uri="{FF2B5EF4-FFF2-40B4-BE49-F238E27FC236}">
                <a16:creationId xmlns:a16="http://schemas.microsoft.com/office/drawing/2014/main" id="{3F8F26A6-2513-B447-3C86-B80223847046}"/>
              </a:ext>
            </a:extLst>
          </p:cNvPr>
          <p:cNvSpPr/>
          <p:nvPr/>
        </p:nvSpPr>
        <p:spPr>
          <a:xfrm>
            <a:off x="3724783" y="4817883"/>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36" name="Oval 35">
            <a:extLst>
              <a:ext uri="{FF2B5EF4-FFF2-40B4-BE49-F238E27FC236}">
                <a16:creationId xmlns:a16="http://schemas.microsoft.com/office/drawing/2014/main" id="{2C71D2B1-50DD-3DB7-6B95-5BE33716F1E6}"/>
              </a:ext>
            </a:extLst>
          </p:cNvPr>
          <p:cNvSpPr/>
          <p:nvPr/>
        </p:nvSpPr>
        <p:spPr>
          <a:xfrm>
            <a:off x="3112171" y="4817882"/>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37" name="Oval 36">
            <a:extLst>
              <a:ext uri="{FF2B5EF4-FFF2-40B4-BE49-F238E27FC236}">
                <a16:creationId xmlns:a16="http://schemas.microsoft.com/office/drawing/2014/main" id="{BFB36328-591A-29A5-EC4A-647704562B1B}"/>
              </a:ext>
            </a:extLst>
          </p:cNvPr>
          <p:cNvSpPr/>
          <p:nvPr/>
        </p:nvSpPr>
        <p:spPr>
          <a:xfrm>
            <a:off x="2015959" y="4236477"/>
            <a:ext cx="293150" cy="293297"/>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8" name="Oval 37">
            <a:extLst>
              <a:ext uri="{FF2B5EF4-FFF2-40B4-BE49-F238E27FC236}">
                <a16:creationId xmlns:a16="http://schemas.microsoft.com/office/drawing/2014/main" id="{51523D98-FD45-F359-8DBE-7F5B6361BA2F}"/>
              </a:ext>
            </a:extLst>
          </p:cNvPr>
          <p:cNvSpPr/>
          <p:nvPr/>
        </p:nvSpPr>
        <p:spPr>
          <a:xfrm>
            <a:off x="2021186" y="4817882"/>
            <a:ext cx="293150" cy="293297"/>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9" name="Oval 38">
            <a:extLst>
              <a:ext uri="{FF2B5EF4-FFF2-40B4-BE49-F238E27FC236}">
                <a16:creationId xmlns:a16="http://schemas.microsoft.com/office/drawing/2014/main" id="{6C17F770-4121-2FCC-D008-68A3B154CDEF}"/>
              </a:ext>
            </a:extLst>
          </p:cNvPr>
          <p:cNvSpPr/>
          <p:nvPr/>
        </p:nvSpPr>
        <p:spPr>
          <a:xfrm>
            <a:off x="2628570" y="4817883"/>
            <a:ext cx="293150" cy="293297"/>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0" name="Oval 39">
            <a:extLst>
              <a:ext uri="{FF2B5EF4-FFF2-40B4-BE49-F238E27FC236}">
                <a16:creationId xmlns:a16="http://schemas.microsoft.com/office/drawing/2014/main" id="{84B6B1EF-B6FE-9940-4424-DE893551CB0B}"/>
              </a:ext>
            </a:extLst>
          </p:cNvPr>
          <p:cNvSpPr/>
          <p:nvPr/>
        </p:nvSpPr>
        <p:spPr>
          <a:xfrm>
            <a:off x="2626706" y="4232645"/>
            <a:ext cx="293150" cy="293297"/>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1" name="Oval 40">
            <a:extLst>
              <a:ext uri="{FF2B5EF4-FFF2-40B4-BE49-F238E27FC236}">
                <a16:creationId xmlns:a16="http://schemas.microsoft.com/office/drawing/2014/main" id="{846D1BAB-7F0F-5277-9ECB-52E9FC9DFD88}"/>
              </a:ext>
            </a:extLst>
          </p:cNvPr>
          <p:cNvSpPr/>
          <p:nvPr/>
        </p:nvSpPr>
        <p:spPr>
          <a:xfrm>
            <a:off x="3113687" y="4232645"/>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42" name="Oval 41">
            <a:extLst>
              <a:ext uri="{FF2B5EF4-FFF2-40B4-BE49-F238E27FC236}">
                <a16:creationId xmlns:a16="http://schemas.microsoft.com/office/drawing/2014/main" id="{DCDE0A3E-AC5F-1697-C009-B1A8C26CF102}"/>
              </a:ext>
            </a:extLst>
          </p:cNvPr>
          <p:cNvSpPr/>
          <p:nvPr/>
        </p:nvSpPr>
        <p:spPr>
          <a:xfrm>
            <a:off x="3113687" y="4823240"/>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44" name="Oval 43">
            <a:extLst>
              <a:ext uri="{FF2B5EF4-FFF2-40B4-BE49-F238E27FC236}">
                <a16:creationId xmlns:a16="http://schemas.microsoft.com/office/drawing/2014/main" id="{47D758A5-92AA-5CD0-66CC-BF66673A8407}"/>
              </a:ext>
            </a:extLst>
          </p:cNvPr>
          <p:cNvSpPr/>
          <p:nvPr/>
        </p:nvSpPr>
        <p:spPr>
          <a:xfrm>
            <a:off x="2282684" y="4529943"/>
            <a:ext cx="293150" cy="293297"/>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5" name="AutoShape 10">
            <a:extLst>
              <a:ext uri="{FF2B5EF4-FFF2-40B4-BE49-F238E27FC236}">
                <a16:creationId xmlns:a16="http://schemas.microsoft.com/office/drawing/2014/main" id="{EC0B917D-9A38-0C6C-E22B-540ED1864EAD}"/>
              </a:ext>
            </a:extLst>
          </p:cNvPr>
          <p:cNvSpPr>
            <a:spLocks noChangeArrowheads="1"/>
          </p:cNvSpPr>
          <p:nvPr/>
        </p:nvSpPr>
        <p:spPr bwMode="auto">
          <a:xfrm>
            <a:off x="4589129" y="2798315"/>
            <a:ext cx="1096212" cy="1041264"/>
          </a:xfrm>
          <a:prstGeom prst="rect">
            <a:avLst/>
          </a:prstGeom>
          <a:solidFill>
            <a:srgbClr val="F3F3F3"/>
          </a:solidFill>
          <a:ln w="28575" algn="ctr">
            <a:solidFill>
              <a:schemeClr val="tx1">
                <a:lumMod val="65000"/>
                <a:lumOff val="35000"/>
              </a:schemeClr>
            </a:solidFill>
            <a:round/>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6" name="Oval 45">
            <a:extLst>
              <a:ext uri="{FF2B5EF4-FFF2-40B4-BE49-F238E27FC236}">
                <a16:creationId xmlns:a16="http://schemas.microsoft.com/office/drawing/2014/main" id="{B5CEF36E-C1FF-16FC-1BDC-C37CB5BD9F38}"/>
              </a:ext>
            </a:extLst>
          </p:cNvPr>
          <p:cNvSpPr/>
          <p:nvPr/>
        </p:nvSpPr>
        <p:spPr>
          <a:xfrm>
            <a:off x="5307213" y="2888726"/>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47" name="Oval 46">
            <a:extLst>
              <a:ext uri="{FF2B5EF4-FFF2-40B4-BE49-F238E27FC236}">
                <a16:creationId xmlns:a16="http://schemas.microsoft.com/office/drawing/2014/main" id="{6969347E-9D6E-39DD-5276-38799FE31148}"/>
              </a:ext>
            </a:extLst>
          </p:cNvPr>
          <p:cNvSpPr/>
          <p:nvPr/>
        </p:nvSpPr>
        <p:spPr>
          <a:xfrm>
            <a:off x="4987752" y="3174129"/>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48" name="Oval 47">
            <a:extLst>
              <a:ext uri="{FF2B5EF4-FFF2-40B4-BE49-F238E27FC236}">
                <a16:creationId xmlns:a16="http://schemas.microsoft.com/office/drawing/2014/main" id="{50DAFE5D-9D7F-1531-1BDC-1E64D502FDAF}"/>
              </a:ext>
            </a:extLst>
          </p:cNvPr>
          <p:cNvSpPr/>
          <p:nvPr/>
        </p:nvSpPr>
        <p:spPr>
          <a:xfrm>
            <a:off x="4695534" y="2894083"/>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49" name="Oval 48">
            <a:extLst>
              <a:ext uri="{FF2B5EF4-FFF2-40B4-BE49-F238E27FC236}">
                <a16:creationId xmlns:a16="http://schemas.microsoft.com/office/drawing/2014/main" id="{51A13EC2-A3AE-C7BA-6DD2-5BEA6A540918}"/>
              </a:ext>
            </a:extLst>
          </p:cNvPr>
          <p:cNvSpPr/>
          <p:nvPr/>
        </p:nvSpPr>
        <p:spPr>
          <a:xfrm>
            <a:off x="5307213" y="3479320"/>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50" name="Oval 49">
            <a:extLst>
              <a:ext uri="{FF2B5EF4-FFF2-40B4-BE49-F238E27FC236}">
                <a16:creationId xmlns:a16="http://schemas.microsoft.com/office/drawing/2014/main" id="{D98EE131-19EB-B62A-6054-13B8BDF5674D}"/>
              </a:ext>
            </a:extLst>
          </p:cNvPr>
          <p:cNvSpPr/>
          <p:nvPr/>
        </p:nvSpPr>
        <p:spPr>
          <a:xfrm>
            <a:off x="4694602" y="3479320"/>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51" name="AutoShape 10">
            <a:extLst>
              <a:ext uri="{FF2B5EF4-FFF2-40B4-BE49-F238E27FC236}">
                <a16:creationId xmlns:a16="http://schemas.microsoft.com/office/drawing/2014/main" id="{71DDFD18-2D73-C08F-5345-A97DFD6029D5}"/>
              </a:ext>
            </a:extLst>
          </p:cNvPr>
          <p:cNvSpPr>
            <a:spLocks noChangeArrowheads="1"/>
          </p:cNvSpPr>
          <p:nvPr/>
        </p:nvSpPr>
        <p:spPr bwMode="auto">
          <a:xfrm>
            <a:off x="5685341" y="2798315"/>
            <a:ext cx="1096212" cy="1041264"/>
          </a:xfrm>
          <a:prstGeom prst="rect">
            <a:avLst/>
          </a:prstGeom>
          <a:solidFill>
            <a:srgbClr val="F3F3F3"/>
          </a:solidFill>
          <a:ln w="28575" algn="ctr">
            <a:solidFill>
              <a:schemeClr val="tx1">
                <a:lumMod val="65000"/>
                <a:lumOff val="35000"/>
              </a:schemeClr>
            </a:solidFill>
            <a:round/>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2" name="Oval 51">
            <a:extLst>
              <a:ext uri="{FF2B5EF4-FFF2-40B4-BE49-F238E27FC236}">
                <a16:creationId xmlns:a16="http://schemas.microsoft.com/office/drawing/2014/main" id="{D7B19B30-6E52-00E1-53FD-FEB62CFC3159}"/>
              </a:ext>
            </a:extLst>
          </p:cNvPr>
          <p:cNvSpPr/>
          <p:nvPr/>
        </p:nvSpPr>
        <p:spPr>
          <a:xfrm>
            <a:off x="6403426" y="2888726"/>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53" name="Oval 52">
            <a:extLst>
              <a:ext uri="{FF2B5EF4-FFF2-40B4-BE49-F238E27FC236}">
                <a16:creationId xmlns:a16="http://schemas.microsoft.com/office/drawing/2014/main" id="{6A86668F-448F-5F77-40A7-1F8F4F44C940}"/>
              </a:ext>
            </a:extLst>
          </p:cNvPr>
          <p:cNvSpPr/>
          <p:nvPr/>
        </p:nvSpPr>
        <p:spPr>
          <a:xfrm>
            <a:off x="6083964" y="3174129"/>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54" name="Oval 53">
            <a:extLst>
              <a:ext uri="{FF2B5EF4-FFF2-40B4-BE49-F238E27FC236}">
                <a16:creationId xmlns:a16="http://schemas.microsoft.com/office/drawing/2014/main" id="{6A66853C-3222-D86F-DB3C-51CD413A443B}"/>
              </a:ext>
            </a:extLst>
          </p:cNvPr>
          <p:cNvSpPr/>
          <p:nvPr/>
        </p:nvSpPr>
        <p:spPr>
          <a:xfrm>
            <a:off x="5791746" y="2894083"/>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55" name="Oval 54">
            <a:extLst>
              <a:ext uri="{FF2B5EF4-FFF2-40B4-BE49-F238E27FC236}">
                <a16:creationId xmlns:a16="http://schemas.microsoft.com/office/drawing/2014/main" id="{0B49CC50-63FF-CF46-538B-29E5A86123D8}"/>
              </a:ext>
            </a:extLst>
          </p:cNvPr>
          <p:cNvSpPr/>
          <p:nvPr/>
        </p:nvSpPr>
        <p:spPr>
          <a:xfrm>
            <a:off x="6403426" y="3479320"/>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56" name="Oval 55">
            <a:extLst>
              <a:ext uri="{FF2B5EF4-FFF2-40B4-BE49-F238E27FC236}">
                <a16:creationId xmlns:a16="http://schemas.microsoft.com/office/drawing/2014/main" id="{A1A40496-AFA2-B5F2-DCDF-0B82BA3D2870}"/>
              </a:ext>
            </a:extLst>
          </p:cNvPr>
          <p:cNvSpPr/>
          <p:nvPr/>
        </p:nvSpPr>
        <p:spPr>
          <a:xfrm>
            <a:off x="5790814" y="3479320"/>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58" name="Oval 57">
            <a:extLst>
              <a:ext uri="{FF2B5EF4-FFF2-40B4-BE49-F238E27FC236}">
                <a16:creationId xmlns:a16="http://schemas.microsoft.com/office/drawing/2014/main" id="{B34487C4-3C02-1900-9965-695B1D5B2FE7}"/>
              </a:ext>
            </a:extLst>
          </p:cNvPr>
          <p:cNvSpPr/>
          <p:nvPr/>
        </p:nvSpPr>
        <p:spPr>
          <a:xfrm>
            <a:off x="4694602" y="2897915"/>
            <a:ext cx="293150" cy="293297"/>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9" name="Oval 58">
            <a:extLst>
              <a:ext uri="{FF2B5EF4-FFF2-40B4-BE49-F238E27FC236}">
                <a16:creationId xmlns:a16="http://schemas.microsoft.com/office/drawing/2014/main" id="{6A020160-27E3-1223-2A2E-00A7A622B3A5}"/>
              </a:ext>
            </a:extLst>
          </p:cNvPr>
          <p:cNvSpPr/>
          <p:nvPr/>
        </p:nvSpPr>
        <p:spPr>
          <a:xfrm>
            <a:off x="4699829" y="3479320"/>
            <a:ext cx="293150" cy="293297"/>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0" name="Oval 59">
            <a:extLst>
              <a:ext uri="{FF2B5EF4-FFF2-40B4-BE49-F238E27FC236}">
                <a16:creationId xmlns:a16="http://schemas.microsoft.com/office/drawing/2014/main" id="{B02298CA-15AB-6C19-A4B5-DED56BA98F98}"/>
              </a:ext>
            </a:extLst>
          </p:cNvPr>
          <p:cNvSpPr/>
          <p:nvPr/>
        </p:nvSpPr>
        <p:spPr>
          <a:xfrm>
            <a:off x="5307213" y="3479320"/>
            <a:ext cx="293150" cy="293297"/>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1" name="Oval 60">
            <a:extLst>
              <a:ext uri="{FF2B5EF4-FFF2-40B4-BE49-F238E27FC236}">
                <a16:creationId xmlns:a16="http://schemas.microsoft.com/office/drawing/2014/main" id="{EB506988-E87B-9E55-047D-8B47E9325F1F}"/>
              </a:ext>
            </a:extLst>
          </p:cNvPr>
          <p:cNvSpPr/>
          <p:nvPr/>
        </p:nvSpPr>
        <p:spPr>
          <a:xfrm>
            <a:off x="5305349" y="2894083"/>
            <a:ext cx="293150" cy="293297"/>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2" name="Oval 61">
            <a:extLst>
              <a:ext uri="{FF2B5EF4-FFF2-40B4-BE49-F238E27FC236}">
                <a16:creationId xmlns:a16="http://schemas.microsoft.com/office/drawing/2014/main" id="{1B1F56F3-0076-A9E6-C8B0-BD61BF726235}"/>
              </a:ext>
            </a:extLst>
          </p:cNvPr>
          <p:cNvSpPr/>
          <p:nvPr/>
        </p:nvSpPr>
        <p:spPr>
          <a:xfrm>
            <a:off x="5792330" y="2894083"/>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63" name="Oval 62">
            <a:extLst>
              <a:ext uri="{FF2B5EF4-FFF2-40B4-BE49-F238E27FC236}">
                <a16:creationId xmlns:a16="http://schemas.microsoft.com/office/drawing/2014/main" id="{5004D971-75F7-2C39-3577-FED5256E1BDE}"/>
              </a:ext>
            </a:extLst>
          </p:cNvPr>
          <p:cNvSpPr/>
          <p:nvPr/>
        </p:nvSpPr>
        <p:spPr>
          <a:xfrm>
            <a:off x="5792330" y="3484677"/>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64" name="Oval 63">
            <a:extLst>
              <a:ext uri="{FF2B5EF4-FFF2-40B4-BE49-F238E27FC236}">
                <a16:creationId xmlns:a16="http://schemas.microsoft.com/office/drawing/2014/main" id="{8446972F-C1B7-BE58-C429-67360EC2D61D}"/>
              </a:ext>
            </a:extLst>
          </p:cNvPr>
          <p:cNvSpPr/>
          <p:nvPr/>
        </p:nvSpPr>
        <p:spPr>
          <a:xfrm>
            <a:off x="5792330" y="3480188"/>
            <a:ext cx="293150" cy="293297"/>
          </a:xfrm>
          <a:prstGeom prst="ellipse">
            <a:avLst/>
          </a:prstGeom>
          <a:solidFill>
            <a:srgbClr val="FFC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5" name="Oval 64">
            <a:extLst>
              <a:ext uri="{FF2B5EF4-FFF2-40B4-BE49-F238E27FC236}">
                <a16:creationId xmlns:a16="http://schemas.microsoft.com/office/drawing/2014/main" id="{CF2428A3-212C-0F52-C4EA-183B556598EB}"/>
              </a:ext>
            </a:extLst>
          </p:cNvPr>
          <p:cNvSpPr/>
          <p:nvPr/>
        </p:nvSpPr>
        <p:spPr>
          <a:xfrm>
            <a:off x="5790466" y="2894083"/>
            <a:ext cx="293150" cy="293297"/>
          </a:xfrm>
          <a:prstGeom prst="ellipse">
            <a:avLst/>
          </a:prstGeom>
          <a:solidFill>
            <a:srgbClr val="FFC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6" name="AutoShape 10">
            <a:extLst>
              <a:ext uri="{FF2B5EF4-FFF2-40B4-BE49-F238E27FC236}">
                <a16:creationId xmlns:a16="http://schemas.microsoft.com/office/drawing/2014/main" id="{F40CC06A-6892-7102-AEE0-B7C0F58CD31C}"/>
              </a:ext>
            </a:extLst>
          </p:cNvPr>
          <p:cNvSpPr>
            <a:spLocks noChangeArrowheads="1"/>
          </p:cNvSpPr>
          <p:nvPr/>
        </p:nvSpPr>
        <p:spPr bwMode="auto">
          <a:xfrm>
            <a:off x="4589128" y="4136878"/>
            <a:ext cx="1096212" cy="1041264"/>
          </a:xfrm>
          <a:prstGeom prst="rect">
            <a:avLst/>
          </a:prstGeom>
          <a:solidFill>
            <a:srgbClr val="F3F3F3"/>
          </a:solidFill>
          <a:ln w="28575" algn="ctr">
            <a:solidFill>
              <a:schemeClr val="tx1">
                <a:lumMod val="65000"/>
                <a:lumOff val="35000"/>
              </a:schemeClr>
            </a:solidFill>
            <a:round/>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7" name="Oval 66">
            <a:extLst>
              <a:ext uri="{FF2B5EF4-FFF2-40B4-BE49-F238E27FC236}">
                <a16:creationId xmlns:a16="http://schemas.microsoft.com/office/drawing/2014/main" id="{A01D50E5-A261-BFA3-35CF-9019AD4E18A0}"/>
              </a:ext>
            </a:extLst>
          </p:cNvPr>
          <p:cNvSpPr/>
          <p:nvPr/>
        </p:nvSpPr>
        <p:spPr>
          <a:xfrm>
            <a:off x="5307213" y="4227288"/>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68" name="Oval 67">
            <a:extLst>
              <a:ext uri="{FF2B5EF4-FFF2-40B4-BE49-F238E27FC236}">
                <a16:creationId xmlns:a16="http://schemas.microsoft.com/office/drawing/2014/main" id="{BAEBE15E-6B04-6844-A037-76C2026E815D}"/>
              </a:ext>
            </a:extLst>
          </p:cNvPr>
          <p:cNvSpPr/>
          <p:nvPr/>
        </p:nvSpPr>
        <p:spPr>
          <a:xfrm>
            <a:off x="4987751" y="4512692"/>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69" name="Oval 68">
            <a:extLst>
              <a:ext uri="{FF2B5EF4-FFF2-40B4-BE49-F238E27FC236}">
                <a16:creationId xmlns:a16="http://schemas.microsoft.com/office/drawing/2014/main" id="{6C787AD6-C406-523E-57D0-D4F75E5DA003}"/>
              </a:ext>
            </a:extLst>
          </p:cNvPr>
          <p:cNvSpPr/>
          <p:nvPr/>
        </p:nvSpPr>
        <p:spPr>
          <a:xfrm>
            <a:off x="4695533" y="4232645"/>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0" name="Oval 69">
            <a:extLst>
              <a:ext uri="{FF2B5EF4-FFF2-40B4-BE49-F238E27FC236}">
                <a16:creationId xmlns:a16="http://schemas.microsoft.com/office/drawing/2014/main" id="{1125D5D6-D142-001B-FCC3-015E61713C59}"/>
              </a:ext>
            </a:extLst>
          </p:cNvPr>
          <p:cNvSpPr/>
          <p:nvPr/>
        </p:nvSpPr>
        <p:spPr>
          <a:xfrm>
            <a:off x="5307213" y="4817883"/>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1" name="Oval 70">
            <a:extLst>
              <a:ext uri="{FF2B5EF4-FFF2-40B4-BE49-F238E27FC236}">
                <a16:creationId xmlns:a16="http://schemas.microsoft.com/office/drawing/2014/main" id="{5A18F2C7-3FCF-0891-C6D5-48DD3A2065BD}"/>
              </a:ext>
            </a:extLst>
          </p:cNvPr>
          <p:cNvSpPr/>
          <p:nvPr/>
        </p:nvSpPr>
        <p:spPr>
          <a:xfrm>
            <a:off x="4694601" y="4817882"/>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2" name="AutoShape 10">
            <a:extLst>
              <a:ext uri="{FF2B5EF4-FFF2-40B4-BE49-F238E27FC236}">
                <a16:creationId xmlns:a16="http://schemas.microsoft.com/office/drawing/2014/main" id="{484E4EBE-C1AD-E1E7-E8CA-F462FF9B585F}"/>
              </a:ext>
            </a:extLst>
          </p:cNvPr>
          <p:cNvSpPr>
            <a:spLocks noChangeArrowheads="1"/>
          </p:cNvSpPr>
          <p:nvPr/>
        </p:nvSpPr>
        <p:spPr bwMode="auto">
          <a:xfrm>
            <a:off x="5685341" y="4136878"/>
            <a:ext cx="1096212" cy="1041264"/>
          </a:xfrm>
          <a:prstGeom prst="rect">
            <a:avLst/>
          </a:prstGeom>
          <a:solidFill>
            <a:srgbClr val="F3F3F3"/>
          </a:solidFill>
          <a:ln w="28575" algn="ctr">
            <a:solidFill>
              <a:schemeClr val="tx1">
                <a:lumMod val="65000"/>
                <a:lumOff val="35000"/>
              </a:schemeClr>
            </a:solidFill>
            <a:round/>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3" name="Oval 72">
            <a:extLst>
              <a:ext uri="{FF2B5EF4-FFF2-40B4-BE49-F238E27FC236}">
                <a16:creationId xmlns:a16="http://schemas.microsoft.com/office/drawing/2014/main" id="{0146D76D-CD98-D9C7-AB3B-7AA1F6DA565E}"/>
              </a:ext>
            </a:extLst>
          </p:cNvPr>
          <p:cNvSpPr/>
          <p:nvPr/>
        </p:nvSpPr>
        <p:spPr>
          <a:xfrm>
            <a:off x="6403425" y="4227288"/>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4" name="Oval 73">
            <a:extLst>
              <a:ext uri="{FF2B5EF4-FFF2-40B4-BE49-F238E27FC236}">
                <a16:creationId xmlns:a16="http://schemas.microsoft.com/office/drawing/2014/main" id="{0F7684E4-B62B-BAF8-A237-7548AC80F60F}"/>
              </a:ext>
            </a:extLst>
          </p:cNvPr>
          <p:cNvSpPr/>
          <p:nvPr/>
        </p:nvSpPr>
        <p:spPr>
          <a:xfrm>
            <a:off x="6083963" y="4512692"/>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5" name="Oval 74">
            <a:extLst>
              <a:ext uri="{FF2B5EF4-FFF2-40B4-BE49-F238E27FC236}">
                <a16:creationId xmlns:a16="http://schemas.microsoft.com/office/drawing/2014/main" id="{7992DE2B-24E6-7C1D-1080-BB63C01FF9D1}"/>
              </a:ext>
            </a:extLst>
          </p:cNvPr>
          <p:cNvSpPr/>
          <p:nvPr/>
        </p:nvSpPr>
        <p:spPr>
          <a:xfrm>
            <a:off x="5791745" y="4232645"/>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6" name="Oval 75">
            <a:extLst>
              <a:ext uri="{FF2B5EF4-FFF2-40B4-BE49-F238E27FC236}">
                <a16:creationId xmlns:a16="http://schemas.microsoft.com/office/drawing/2014/main" id="{60066521-3928-DC4A-B28A-565AD4D5C6E6}"/>
              </a:ext>
            </a:extLst>
          </p:cNvPr>
          <p:cNvSpPr/>
          <p:nvPr/>
        </p:nvSpPr>
        <p:spPr>
          <a:xfrm>
            <a:off x="6403425" y="4817883"/>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7" name="Oval 76">
            <a:extLst>
              <a:ext uri="{FF2B5EF4-FFF2-40B4-BE49-F238E27FC236}">
                <a16:creationId xmlns:a16="http://schemas.microsoft.com/office/drawing/2014/main" id="{058570FA-2EB4-A805-8EC9-02417D546F8F}"/>
              </a:ext>
            </a:extLst>
          </p:cNvPr>
          <p:cNvSpPr/>
          <p:nvPr/>
        </p:nvSpPr>
        <p:spPr>
          <a:xfrm>
            <a:off x="5790814" y="4817882"/>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9" name="Oval 78">
            <a:extLst>
              <a:ext uri="{FF2B5EF4-FFF2-40B4-BE49-F238E27FC236}">
                <a16:creationId xmlns:a16="http://schemas.microsoft.com/office/drawing/2014/main" id="{F13538BC-7382-F34F-B14F-092E5B0CB393}"/>
              </a:ext>
            </a:extLst>
          </p:cNvPr>
          <p:cNvSpPr/>
          <p:nvPr/>
        </p:nvSpPr>
        <p:spPr>
          <a:xfrm>
            <a:off x="4694601" y="4236477"/>
            <a:ext cx="293150" cy="293297"/>
          </a:xfrm>
          <a:prstGeom prst="ellipse">
            <a:avLst/>
          </a:prstGeom>
          <a:solidFill>
            <a:srgbClr val="FFC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0" name="Oval 79">
            <a:extLst>
              <a:ext uri="{FF2B5EF4-FFF2-40B4-BE49-F238E27FC236}">
                <a16:creationId xmlns:a16="http://schemas.microsoft.com/office/drawing/2014/main" id="{B62FFA7A-A953-94CB-850D-1A8B91BA4C16}"/>
              </a:ext>
            </a:extLst>
          </p:cNvPr>
          <p:cNvSpPr/>
          <p:nvPr/>
        </p:nvSpPr>
        <p:spPr>
          <a:xfrm>
            <a:off x="4699829" y="4817882"/>
            <a:ext cx="293150" cy="293297"/>
          </a:xfrm>
          <a:prstGeom prst="ellipse">
            <a:avLst/>
          </a:prstGeom>
          <a:solidFill>
            <a:srgbClr val="FFC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1" name="Oval 80">
            <a:extLst>
              <a:ext uri="{FF2B5EF4-FFF2-40B4-BE49-F238E27FC236}">
                <a16:creationId xmlns:a16="http://schemas.microsoft.com/office/drawing/2014/main" id="{F2A3ADB4-EE14-C93F-B1F9-037214D4609D}"/>
              </a:ext>
            </a:extLst>
          </p:cNvPr>
          <p:cNvSpPr/>
          <p:nvPr/>
        </p:nvSpPr>
        <p:spPr>
          <a:xfrm>
            <a:off x="5307213" y="4817883"/>
            <a:ext cx="293150" cy="293297"/>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2" name="Oval 81">
            <a:extLst>
              <a:ext uri="{FF2B5EF4-FFF2-40B4-BE49-F238E27FC236}">
                <a16:creationId xmlns:a16="http://schemas.microsoft.com/office/drawing/2014/main" id="{46DF9480-0678-9EC7-64F9-CABEBD9A0427}"/>
              </a:ext>
            </a:extLst>
          </p:cNvPr>
          <p:cNvSpPr/>
          <p:nvPr/>
        </p:nvSpPr>
        <p:spPr>
          <a:xfrm>
            <a:off x="5305349" y="4232645"/>
            <a:ext cx="293150" cy="293297"/>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3" name="Oval 82">
            <a:extLst>
              <a:ext uri="{FF2B5EF4-FFF2-40B4-BE49-F238E27FC236}">
                <a16:creationId xmlns:a16="http://schemas.microsoft.com/office/drawing/2014/main" id="{85A210A9-DFF9-F881-8A4D-2600A5F06A07}"/>
              </a:ext>
            </a:extLst>
          </p:cNvPr>
          <p:cNvSpPr/>
          <p:nvPr/>
        </p:nvSpPr>
        <p:spPr>
          <a:xfrm>
            <a:off x="5792329" y="4232645"/>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84" name="Oval 83">
            <a:extLst>
              <a:ext uri="{FF2B5EF4-FFF2-40B4-BE49-F238E27FC236}">
                <a16:creationId xmlns:a16="http://schemas.microsoft.com/office/drawing/2014/main" id="{D915EF2C-ABA7-9917-0378-4F3ED8658F43}"/>
              </a:ext>
            </a:extLst>
          </p:cNvPr>
          <p:cNvSpPr/>
          <p:nvPr/>
        </p:nvSpPr>
        <p:spPr>
          <a:xfrm>
            <a:off x="5792329" y="4823240"/>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85" name="Oval 84">
            <a:extLst>
              <a:ext uri="{FF2B5EF4-FFF2-40B4-BE49-F238E27FC236}">
                <a16:creationId xmlns:a16="http://schemas.microsoft.com/office/drawing/2014/main" id="{B80C562C-C0DE-8C69-83CA-921074102F2C}"/>
              </a:ext>
            </a:extLst>
          </p:cNvPr>
          <p:cNvSpPr/>
          <p:nvPr/>
        </p:nvSpPr>
        <p:spPr>
          <a:xfrm>
            <a:off x="5792329" y="4818750"/>
            <a:ext cx="293150" cy="293297"/>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6" name="Oval 85">
            <a:extLst>
              <a:ext uri="{FF2B5EF4-FFF2-40B4-BE49-F238E27FC236}">
                <a16:creationId xmlns:a16="http://schemas.microsoft.com/office/drawing/2014/main" id="{F883C5D2-F267-7AD7-79A2-AAC16FC3E8DD}"/>
              </a:ext>
            </a:extLst>
          </p:cNvPr>
          <p:cNvSpPr/>
          <p:nvPr/>
        </p:nvSpPr>
        <p:spPr>
          <a:xfrm>
            <a:off x="5790465" y="4236208"/>
            <a:ext cx="293150" cy="293297"/>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87" name="Picture 86">
            <a:extLst>
              <a:ext uri="{FF2B5EF4-FFF2-40B4-BE49-F238E27FC236}">
                <a16:creationId xmlns:a16="http://schemas.microsoft.com/office/drawing/2014/main" id="{2A3EA063-73F5-B5F3-3507-60C6E2DFE953}"/>
              </a:ext>
            </a:extLst>
          </p:cNvPr>
          <p:cNvPicPr>
            <a:picLocks noChangeAspect="1"/>
          </p:cNvPicPr>
          <p:nvPr/>
        </p:nvPicPr>
        <p:blipFill>
          <a:blip r:embed="rId3"/>
          <a:stretch>
            <a:fillRect/>
          </a:stretch>
        </p:blipFill>
        <p:spPr>
          <a:xfrm rot="10800000">
            <a:off x="7085902" y="2798315"/>
            <a:ext cx="2214155" cy="1062955"/>
          </a:xfrm>
          <a:prstGeom prst="rect">
            <a:avLst/>
          </a:prstGeom>
        </p:spPr>
      </p:pic>
      <p:grpSp>
        <p:nvGrpSpPr>
          <p:cNvPr id="111" name="Group 110">
            <a:extLst>
              <a:ext uri="{FF2B5EF4-FFF2-40B4-BE49-F238E27FC236}">
                <a16:creationId xmlns:a16="http://schemas.microsoft.com/office/drawing/2014/main" id="{BFF49C89-2986-4981-6706-DCB184930171}"/>
              </a:ext>
            </a:extLst>
          </p:cNvPr>
          <p:cNvGrpSpPr/>
          <p:nvPr/>
        </p:nvGrpSpPr>
        <p:grpSpPr>
          <a:xfrm>
            <a:off x="7107632" y="4125851"/>
            <a:ext cx="2192425" cy="1041264"/>
            <a:chOff x="7180175" y="4075272"/>
            <a:chExt cx="2192425" cy="1041264"/>
          </a:xfrm>
        </p:grpSpPr>
        <p:sp>
          <p:nvSpPr>
            <p:cNvPr id="88" name="AutoShape 10">
              <a:extLst>
                <a:ext uri="{FF2B5EF4-FFF2-40B4-BE49-F238E27FC236}">
                  <a16:creationId xmlns:a16="http://schemas.microsoft.com/office/drawing/2014/main" id="{5129C934-F235-82D5-4D7D-D44BE36EDC22}"/>
                </a:ext>
              </a:extLst>
            </p:cNvPr>
            <p:cNvSpPr>
              <a:spLocks noChangeArrowheads="1"/>
            </p:cNvSpPr>
            <p:nvPr/>
          </p:nvSpPr>
          <p:spPr bwMode="auto">
            <a:xfrm>
              <a:off x="7180175" y="4075272"/>
              <a:ext cx="1096212" cy="1041264"/>
            </a:xfrm>
            <a:prstGeom prst="rect">
              <a:avLst/>
            </a:prstGeom>
            <a:solidFill>
              <a:srgbClr val="F3F3F3"/>
            </a:solidFill>
            <a:ln w="28575" algn="ctr">
              <a:solidFill>
                <a:schemeClr val="tx1">
                  <a:lumMod val="65000"/>
                  <a:lumOff val="35000"/>
                </a:schemeClr>
              </a:solidFill>
              <a:round/>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9" name="Oval 88">
              <a:extLst>
                <a:ext uri="{FF2B5EF4-FFF2-40B4-BE49-F238E27FC236}">
                  <a16:creationId xmlns:a16="http://schemas.microsoft.com/office/drawing/2014/main" id="{02A77E15-703F-6193-E26E-4DAA4B341EC2}"/>
                </a:ext>
              </a:extLst>
            </p:cNvPr>
            <p:cNvSpPr/>
            <p:nvPr/>
          </p:nvSpPr>
          <p:spPr>
            <a:xfrm>
              <a:off x="7898260" y="4165683"/>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90" name="Oval 89">
              <a:extLst>
                <a:ext uri="{FF2B5EF4-FFF2-40B4-BE49-F238E27FC236}">
                  <a16:creationId xmlns:a16="http://schemas.microsoft.com/office/drawing/2014/main" id="{3F27E4B8-381D-2677-E4A6-DBEC5F9E2AD6}"/>
                </a:ext>
              </a:extLst>
            </p:cNvPr>
            <p:cNvSpPr/>
            <p:nvPr/>
          </p:nvSpPr>
          <p:spPr>
            <a:xfrm>
              <a:off x="7578798" y="4451086"/>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91" name="Oval 90">
              <a:extLst>
                <a:ext uri="{FF2B5EF4-FFF2-40B4-BE49-F238E27FC236}">
                  <a16:creationId xmlns:a16="http://schemas.microsoft.com/office/drawing/2014/main" id="{F1B383BD-FA96-B600-A9E6-56E52591CB9F}"/>
                </a:ext>
              </a:extLst>
            </p:cNvPr>
            <p:cNvSpPr/>
            <p:nvPr/>
          </p:nvSpPr>
          <p:spPr>
            <a:xfrm>
              <a:off x="7286580" y="4171040"/>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92" name="Oval 91">
              <a:extLst>
                <a:ext uri="{FF2B5EF4-FFF2-40B4-BE49-F238E27FC236}">
                  <a16:creationId xmlns:a16="http://schemas.microsoft.com/office/drawing/2014/main" id="{C6A85C89-F02B-B836-66C6-78A91CD749C5}"/>
                </a:ext>
              </a:extLst>
            </p:cNvPr>
            <p:cNvSpPr/>
            <p:nvPr/>
          </p:nvSpPr>
          <p:spPr>
            <a:xfrm>
              <a:off x="7898260" y="4756277"/>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93" name="Oval 92">
              <a:extLst>
                <a:ext uri="{FF2B5EF4-FFF2-40B4-BE49-F238E27FC236}">
                  <a16:creationId xmlns:a16="http://schemas.microsoft.com/office/drawing/2014/main" id="{E5EF6094-8B48-3737-B6B9-F3F9162763BD}"/>
                </a:ext>
              </a:extLst>
            </p:cNvPr>
            <p:cNvSpPr/>
            <p:nvPr/>
          </p:nvSpPr>
          <p:spPr>
            <a:xfrm>
              <a:off x="7285648" y="4756277"/>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94" name="AutoShape 10">
              <a:extLst>
                <a:ext uri="{FF2B5EF4-FFF2-40B4-BE49-F238E27FC236}">
                  <a16:creationId xmlns:a16="http://schemas.microsoft.com/office/drawing/2014/main" id="{45C20024-0A3F-9979-9C64-740D8DA32FA4}"/>
                </a:ext>
              </a:extLst>
            </p:cNvPr>
            <p:cNvSpPr>
              <a:spLocks noChangeArrowheads="1"/>
            </p:cNvSpPr>
            <p:nvPr/>
          </p:nvSpPr>
          <p:spPr bwMode="auto">
            <a:xfrm>
              <a:off x="8276388" y="4075272"/>
              <a:ext cx="1096212" cy="1041264"/>
            </a:xfrm>
            <a:prstGeom prst="rect">
              <a:avLst/>
            </a:prstGeom>
            <a:solidFill>
              <a:srgbClr val="F3F3F3"/>
            </a:solidFill>
            <a:ln w="28575" algn="ctr">
              <a:solidFill>
                <a:schemeClr val="tx1">
                  <a:lumMod val="65000"/>
                  <a:lumOff val="35000"/>
                </a:schemeClr>
              </a:solidFill>
              <a:round/>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5" name="Oval 94">
              <a:extLst>
                <a:ext uri="{FF2B5EF4-FFF2-40B4-BE49-F238E27FC236}">
                  <a16:creationId xmlns:a16="http://schemas.microsoft.com/office/drawing/2014/main" id="{01CB0AE4-5AC8-2238-2BFE-840B29E2C324}"/>
                </a:ext>
              </a:extLst>
            </p:cNvPr>
            <p:cNvSpPr/>
            <p:nvPr/>
          </p:nvSpPr>
          <p:spPr>
            <a:xfrm>
              <a:off x="8994472" y="4165683"/>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96" name="Oval 95">
              <a:extLst>
                <a:ext uri="{FF2B5EF4-FFF2-40B4-BE49-F238E27FC236}">
                  <a16:creationId xmlns:a16="http://schemas.microsoft.com/office/drawing/2014/main" id="{403E0947-D494-7D81-2C35-A8F6E39C3CF2}"/>
                </a:ext>
              </a:extLst>
            </p:cNvPr>
            <p:cNvSpPr/>
            <p:nvPr/>
          </p:nvSpPr>
          <p:spPr>
            <a:xfrm>
              <a:off x="8675010" y="4451086"/>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97" name="Oval 96">
              <a:extLst>
                <a:ext uri="{FF2B5EF4-FFF2-40B4-BE49-F238E27FC236}">
                  <a16:creationId xmlns:a16="http://schemas.microsoft.com/office/drawing/2014/main" id="{D1F91D1B-C541-AFFE-3861-5EBF51F0078E}"/>
                </a:ext>
              </a:extLst>
            </p:cNvPr>
            <p:cNvSpPr/>
            <p:nvPr/>
          </p:nvSpPr>
          <p:spPr>
            <a:xfrm>
              <a:off x="8382792" y="4171040"/>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98" name="Oval 97">
              <a:extLst>
                <a:ext uri="{FF2B5EF4-FFF2-40B4-BE49-F238E27FC236}">
                  <a16:creationId xmlns:a16="http://schemas.microsoft.com/office/drawing/2014/main" id="{CB1EBF30-B180-0230-C5D0-2C2B7DDD76B8}"/>
                </a:ext>
              </a:extLst>
            </p:cNvPr>
            <p:cNvSpPr/>
            <p:nvPr/>
          </p:nvSpPr>
          <p:spPr>
            <a:xfrm>
              <a:off x="8994472" y="4756277"/>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99" name="Oval 98">
              <a:extLst>
                <a:ext uri="{FF2B5EF4-FFF2-40B4-BE49-F238E27FC236}">
                  <a16:creationId xmlns:a16="http://schemas.microsoft.com/office/drawing/2014/main" id="{91B2CA30-964E-AA6F-D632-F05CDF9DEF62}"/>
                </a:ext>
              </a:extLst>
            </p:cNvPr>
            <p:cNvSpPr/>
            <p:nvPr/>
          </p:nvSpPr>
          <p:spPr>
            <a:xfrm>
              <a:off x="8381861" y="4756277"/>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00" name="Oval 99">
              <a:extLst>
                <a:ext uri="{FF2B5EF4-FFF2-40B4-BE49-F238E27FC236}">
                  <a16:creationId xmlns:a16="http://schemas.microsoft.com/office/drawing/2014/main" id="{FF1455D8-6D7D-1E36-800C-F795DBCB24B1}"/>
                </a:ext>
              </a:extLst>
            </p:cNvPr>
            <p:cNvSpPr/>
            <p:nvPr/>
          </p:nvSpPr>
          <p:spPr>
            <a:xfrm>
              <a:off x="8994471" y="4165683"/>
              <a:ext cx="293150" cy="293297"/>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1" name="Oval 100">
              <a:extLst>
                <a:ext uri="{FF2B5EF4-FFF2-40B4-BE49-F238E27FC236}">
                  <a16:creationId xmlns:a16="http://schemas.microsoft.com/office/drawing/2014/main" id="{EAEF4877-676A-3CE5-CE59-D1BF2AD7650D}"/>
                </a:ext>
              </a:extLst>
            </p:cNvPr>
            <p:cNvSpPr/>
            <p:nvPr/>
          </p:nvSpPr>
          <p:spPr>
            <a:xfrm>
              <a:off x="7285648" y="4174872"/>
              <a:ext cx="293150" cy="293297"/>
            </a:xfrm>
            <a:prstGeom prst="ellipse">
              <a:avLst/>
            </a:prstGeom>
            <a:solidFill>
              <a:srgbClr val="FFC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2" name="Oval 101">
              <a:extLst>
                <a:ext uri="{FF2B5EF4-FFF2-40B4-BE49-F238E27FC236}">
                  <a16:creationId xmlns:a16="http://schemas.microsoft.com/office/drawing/2014/main" id="{2D73341D-8493-D0F7-112B-1DFD6EB53A67}"/>
                </a:ext>
              </a:extLst>
            </p:cNvPr>
            <p:cNvSpPr/>
            <p:nvPr/>
          </p:nvSpPr>
          <p:spPr>
            <a:xfrm>
              <a:off x="7290876" y="4756277"/>
              <a:ext cx="293150" cy="293297"/>
            </a:xfrm>
            <a:prstGeom prst="ellipse">
              <a:avLst/>
            </a:prstGeom>
            <a:solidFill>
              <a:srgbClr val="FFC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3" name="Oval 102">
              <a:extLst>
                <a:ext uri="{FF2B5EF4-FFF2-40B4-BE49-F238E27FC236}">
                  <a16:creationId xmlns:a16="http://schemas.microsoft.com/office/drawing/2014/main" id="{788529C8-4A5D-022E-E00F-14096C03EED4}"/>
                </a:ext>
              </a:extLst>
            </p:cNvPr>
            <p:cNvSpPr/>
            <p:nvPr/>
          </p:nvSpPr>
          <p:spPr>
            <a:xfrm>
              <a:off x="7898260" y="4756277"/>
              <a:ext cx="293150" cy="293297"/>
            </a:xfrm>
            <a:prstGeom prst="ellipse">
              <a:avLst/>
            </a:prstGeom>
            <a:solidFill>
              <a:srgbClr val="FFC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4" name="Oval 103">
              <a:extLst>
                <a:ext uri="{FF2B5EF4-FFF2-40B4-BE49-F238E27FC236}">
                  <a16:creationId xmlns:a16="http://schemas.microsoft.com/office/drawing/2014/main" id="{8B605388-C623-8817-ADFE-18D4D9CEC368}"/>
                </a:ext>
              </a:extLst>
            </p:cNvPr>
            <p:cNvSpPr/>
            <p:nvPr/>
          </p:nvSpPr>
          <p:spPr>
            <a:xfrm>
              <a:off x="7896396" y="4171040"/>
              <a:ext cx="293150" cy="293297"/>
            </a:xfrm>
            <a:prstGeom prst="ellipse">
              <a:avLst/>
            </a:prstGeom>
            <a:solidFill>
              <a:srgbClr val="FFC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5" name="Oval 104">
              <a:extLst>
                <a:ext uri="{FF2B5EF4-FFF2-40B4-BE49-F238E27FC236}">
                  <a16:creationId xmlns:a16="http://schemas.microsoft.com/office/drawing/2014/main" id="{06C82D98-D1E5-6FB2-A8BF-2B6CCA9E11D6}"/>
                </a:ext>
              </a:extLst>
            </p:cNvPr>
            <p:cNvSpPr/>
            <p:nvPr/>
          </p:nvSpPr>
          <p:spPr>
            <a:xfrm>
              <a:off x="8383376" y="4171040"/>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06" name="Oval 105">
              <a:extLst>
                <a:ext uri="{FF2B5EF4-FFF2-40B4-BE49-F238E27FC236}">
                  <a16:creationId xmlns:a16="http://schemas.microsoft.com/office/drawing/2014/main" id="{83D7EFEF-77FE-B34B-47A2-75E85200AE30}"/>
                </a:ext>
              </a:extLst>
            </p:cNvPr>
            <p:cNvSpPr/>
            <p:nvPr/>
          </p:nvSpPr>
          <p:spPr>
            <a:xfrm>
              <a:off x="8383376" y="4761634"/>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07" name="Oval 106">
              <a:extLst>
                <a:ext uri="{FF2B5EF4-FFF2-40B4-BE49-F238E27FC236}">
                  <a16:creationId xmlns:a16="http://schemas.microsoft.com/office/drawing/2014/main" id="{DC047E9A-AA63-EFA4-47E5-EC0DACE3B14C}"/>
                </a:ext>
              </a:extLst>
            </p:cNvPr>
            <p:cNvSpPr/>
            <p:nvPr/>
          </p:nvSpPr>
          <p:spPr>
            <a:xfrm>
              <a:off x="8383376" y="4757145"/>
              <a:ext cx="293150" cy="293297"/>
            </a:xfrm>
            <a:prstGeom prst="ellipse">
              <a:avLst/>
            </a:prstGeom>
            <a:solidFill>
              <a:srgbClr val="FFC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8" name="Oval 107">
              <a:extLst>
                <a:ext uri="{FF2B5EF4-FFF2-40B4-BE49-F238E27FC236}">
                  <a16:creationId xmlns:a16="http://schemas.microsoft.com/office/drawing/2014/main" id="{0DB11319-0647-36A5-1DC1-515CC7063A49}"/>
                </a:ext>
              </a:extLst>
            </p:cNvPr>
            <p:cNvSpPr/>
            <p:nvPr/>
          </p:nvSpPr>
          <p:spPr>
            <a:xfrm>
              <a:off x="8381512" y="4171040"/>
              <a:ext cx="293150" cy="293297"/>
            </a:xfrm>
            <a:prstGeom prst="ellipse">
              <a:avLst/>
            </a:prstGeom>
            <a:solidFill>
              <a:srgbClr val="FFC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09" name="Oval 108">
            <a:extLst>
              <a:ext uri="{FF2B5EF4-FFF2-40B4-BE49-F238E27FC236}">
                <a16:creationId xmlns:a16="http://schemas.microsoft.com/office/drawing/2014/main" id="{25345252-B9BC-9C51-FF40-65E125410F37}"/>
              </a:ext>
            </a:extLst>
          </p:cNvPr>
          <p:cNvSpPr/>
          <p:nvPr/>
        </p:nvSpPr>
        <p:spPr>
          <a:xfrm>
            <a:off x="3715461" y="4818750"/>
            <a:ext cx="293150" cy="293297"/>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2" name="TextBox 111">
            <a:extLst>
              <a:ext uri="{FF2B5EF4-FFF2-40B4-BE49-F238E27FC236}">
                <a16:creationId xmlns:a16="http://schemas.microsoft.com/office/drawing/2014/main" id="{DD4744A4-6563-560F-E418-EE94235D6723}"/>
              </a:ext>
            </a:extLst>
          </p:cNvPr>
          <p:cNvSpPr txBox="1"/>
          <p:nvPr/>
        </p:nvSpPr>
        <p:spPr>
          <a:xfrm>
            <a:off x="255891" y="6336377"/>
            <a:ext cx="2000958" cy="369332"/>
          </a:xfrm>
          <a:prstGeom prst="rect">
            <a:avLst/>
          </a:prstGeom>
          <a:noFill/>
        </p:spPr>
        <p:txBody>
          <a:bodyPr wrap="square" rtlCol="0">
            <a:spAutoFit/>
          </a:bodyPr>
          <a:lstStyle/>
          <a:p>
            <a:r>
              <a:rPr lang="en-GB" dirty="0"/>
              <a:t>Week 5</a:t>
            </a:r>
          </a:p>
        </p:txBody>
      </p:sp>
    </p:spTree>
    <p:extLst>
      <p:ext uri="{BB962C8B-B14F-4D97-AF65-F5344CB8AC3E}">
        <p14:creationId xmlns:p14="http://schemas.microsoft.com/office/powerpoint/2010/main" val="140873003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9527F5-37F2-15D8-0ABD-4A4467D66893}"/>
              </a:ext>
            </a:extLst>
          </p:cNvPr>
          <p:cNvSpPr>
            <a:spLocks noGrp="1"/>
          </p:cNvSpPr>
          <p:nvPr>
            <p:ph type="title"/>
          </p:nvPr>
        </p:nvSpPr>
        <p:spPr>
          <a:xfrm>
            <a:off x="601035" y="430661"/>
            <a:ext cx="10972800" cy="636140"/>
          </a:xfrm>
        </p:spPr>
        <p:txBody>
          <a:bodyPr/>
          <a:lstStyle/>
          <a:p>
            <a:r>
              <a:rPr lang="en-GB" dirty="0"/>
              <a:t>Home Learning</a:t>
            </a:r>
          </a:p>
        </p:txBody>
      </p:sp>
      <p:sp>
        <p:nvSpPr>
          <p:cNvPr id="3" name="TextBox 2">
            <a:extLst>
              <a:ext uri="{FF2B5EF4-FFF2-40B4-BE49-F238E27FC236}">
                <a16:creationId xmlns:a16="http://schemas.microsoft.com/office/drawing/2014/main" id="{ED132403-B47D-C526-E72F-37B2088B1A66}"/>
              </a:ext>
            </a:extLst>
          </p:cNvPr>
          <p:cNvSpPr txBox="1"/>
          <p:nvPr/>
        </p:nvSpPr>
        <p:spPr>
          <a:xfrm>
            <a:off x="740882" y="1574800"/>
            <a:ext cx="8571069"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585858"/>
                </a:solidFill>
                <a:effectLst/>
                <a:uLnTx/>
                <a:uFillTx/>
                <a:latin typeface="Arial"/>
                <a:ea typeface="+mn-ea"/>
                <a:cs typeface="+mn-cs"/>
              </a:rPr>
              <a:t>You are going to take all the games we made today home with you to practise.</a:t>
            </a:r>
          </a:p>
        </p:txBody>
      </p:sp>
      <p:sp>
        <p:nvSpPr>
          <p:cNvPr id="5" name="TextBox 4">
            <a:extLst>
              <a:ext uri="{FF2B5EF4-FFF2-40B4-BE49-F238E27FC236}">
                <a16:creationId xmlns:a16="http://schemas.microsoft.com/office/drawing/2014/main" id="{47A417E0-A7E6-D1C2-C263-26A55A292100}"/>
              </a:ext>
            </a:extLst>
          </p:cNvPr>
          <p:cNvSpPr txBox="1"/>
          <p:nvPr/>
        </p:nvSpPr>
        <p:spPr>
          <a:xfrm>
            <a:off x="732317" y="2767748"/>
            <a:ext cx="10710235" cy="2677656"/>
          </a:xfrm>
          <a:prstGeom prst="rect">
            <a:avLst/>
          </a:prstGeom>
          <a:noFill/>
        </p:spPr>
        <p:txBody>
          <a:bodyPr wrap="square" rtlCol="0">
            <a:spAutoFit/>
          </a:bodyPr>
          <a:lstStyle/>
          <a:p>
            <a:pPr>
              <a:defRPr/>
            </a:pPr>
            <a:r>
              <a:rPr kumimoji="0" lang="en-GB" sz="2400" b="0" i="0" u="none" strike="noStrike" kern="1200" cap="none" spc="0" normalizeH="0" baseline="0" noProof="0" dirty="0">
                <a:ln>
                  <a:noFill/>
                </a:ln>
                <a:solidFill>
                  <a:srgbClr val="585858"/>
                </a:solidFill>
                <a:effectLst/>
                <a:uLnTx/>
                <a:uFillTx/>
                <a:latin typeface="Arial"/>
                <a:ea typeface="+mn-ea"/>
                <a:cs typeface="+mn-cs"/>
              </a:rPr>
              <a:t>The home learning for this week is set out on a sheet with instructions. You will receive a new sheet and some new activities each week.</a:t>
            </a:r>
          </a:p>
          <a:p>
            <a:pPr>
              <a:defRPr/>
            </a:pPr>
            <a:endParaRPr lang="en-GB" sz="2400" dirty="0">
              <a:solidFill>
                <a:srgbClr val="585858"/>
              </a:solidFill>
              <a:latin typeface="Arial"/>
            </a:endParaRPr>
          </a:p>
          <a:p>
            <a:pPr>
              <a:defRPr/>
            </a:pPr>
            <a:r>
              <a:rPr lang="en-GB" sz="2400" dirty="0"/>
              <a:t> We anticipate each day that you will do ten minutes of activity. Sometimes it may not take 10 minutes which is fine – maybe you could try some of the additional activities on those days.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srgbClr val="585858"/>
              </a:solidFill>
              <a:effectLst/>
              <a:uLnTx/>
              <a:uFillTx/>
              <a:latin typeface="Arial"/>
              <a:ea typeface="+mn-ea"/>
              <a:cs typeface="+mn-cs"/>
            </a:endParaRPr>
          </a:p>
        </p:txBody>
      </p:sp>
      <p:pic>
        <p:nvPicPr>
          <p:cNvPr id="6" name="Picture 5">
            <a:extLst>
              <a:ext uri="{FF2B5EF4-FFF2-40B4-BE49-F238E27FC236}">
                <a16:creationId xmlns:a16="http://schemas.microsoft.com/office/drawing/2014/main" id="{6308AF8C-D8A7-47D5-9C10-C9A244E55BD7}"/>
              </a:ext>
            </a:extLst>
          </p:cNvPr>
          <p:cNvPicPr>
            <a:picLocks noChangeAspect="1"/>
          </p:cNvPicPr>
          <p:nvPr/>
        </p:nvPicPr>
        <p:blipFill>
          <a:blip r:embed="rId3"/>
          <a:stretch>
            <a:fillRect/>
          </a:stretch>
        </p:blipFill>
        <p:spPr>
          <a:xfrm>
            <a:off x="9785485" y="298953"/>
            <a:ext cx="2029415" cy="2287819"/>
          </a:xfrm>
          <a:prstGeom prst="rect">
            <a:avLst/>
          </a:prstGeom>
        </p:spPr>
      </p:pic>
    </p:spTree>
    <p:extLst>
      <p:ext uri="{BB962C8B-B14F-4D97-AF65-F5344CB8AC3E}">
        <p14:creationId xmlns:p14="http://schemas.microsoft.com/office/powerpoint/2010/main" val="287419231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06041B42-9090-FAA8-1A64-8BB2DF51FAC7}"/>
              </a:ext>
            </a:extLst>
          </p:cNvPr>
          <p:cNvPicPr>
            <a:picLocks noChangeAspect="1"/>
          </p:cNvPicPr>
          <p:nvPr/>
        </p:nvPicPr>
        <p:blipFill>
          <a:blip r:embed="rId3"/>
          <a:stretch>
            <a:fillRect/>
          </a:stretch>
        </p:blipFill>
        <p:spPr>
          <a:xfrm>
            <a:off x="6504711" y="0"/>
            <a:ext cx="4803960" cy="6508348"/>
          </a:xfrm>
          <a:prstGeom prst="rect">
            <a:avLst/>
          </a:prstGeom>
        </p:spPr>
      </p:pic>
      <p:sp>
        <p:nvSpPr>
          <p:cNvPr id="5" name="TextBox 4">
            <a:extLst>
              <a:ext uri="{FF2B5EF4-FFF2-40B4-BE49-F238E27FC236}">
                <a16:creationId xmlns:a16="http://schemas.microsoft.com/office/drawing/2014/main" id="{EE08ED8C-793E-4530-ED57-FE57B455C709}"/>
              </a:ext>
            </a:extLst>
          </p:cNvPr>
          <p:cNvSpPr txBox="1"/>
          <p:nvPr/>
        </p:nvSpPr>
        <p:spPr>
          <a:xfrm>
            <a:off x="9453155" y="2152515"/>
            <a:ext cx="1449390" cy="600164"/>
          </a:xfrm>
          <a:prstGeom prst="rect">
            <a:avLst/>
          </a:prstGeom>
          <a:noFill/>
        </p:spPr>
        <p:txBody>
          <a:bodyPr wrap="square" rtlCol="0">
            <a:spAutoFit/>
          </a:bodyPr>
          <a:lstStyle/>
          <a:p>
            <a:r>
              <a:rPr lang="en-GB" sz="1100" b="1" dirty="0">
                <a:latin typeface="Bradley Hand ITC" panose="03070402050302030203" pitchFamily="66" charset="0"/>
              </a:rPr>
              <a:t>Played with dad. Sam was able to say see all the parts of 7.</a:t>
            </a:r>
          </a:p>
        </p:txBody>
      </p:sp>
      <p:sp>
        <p:nvSpPr>
          <p:cNvPr id="6" name="Oval 5">
            <a:extLst>
              <a:ext uri="{FF2B5EF4-FFF2-40B4-BE49-F238E27FC236}">
                <a16:creationId xmlns:a16="http://schemas.microsoft.com/office/drawing/2014/main" id="{A7A554E4-B3F8-1DA5-5806-FB95F6C52580}"/>
              </a:ext>
            </a:extLst>
          </p:cNvPr>
          <p:cNvSpPr/>
          <p:nvPr/>
        </p:nvSpPr>
        <p:spPr>
          <a:xfrm>
            <a:off x="7086600" y="5816671"/>
            <a:ext cx="476795" cy="513806"/>
          </a:xfrm>
          <a:prstGeom prst="ellipse">
            <a:avLst/>
          </a:prstGeom>
          <a:solidFill>
            <a:srgbClr val="FFFF00">
              <a:alpha val="2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60EE386F-4651-FB8A-D4BE-94C6B51990AB}"/>
              </a:ext>
            </a:extLst>
          </p:cNvPr>
          <p:cNvSpPr/>
          <p:nvPr/>
        </p:nvSpPr>
        <p:spPr>
          <a:xfrm>
            <a:off x="9326409" y="2152515"/>
            <a:ext cx="1824801" cy="600164"/>
          </a:xfrm>
          <a:prstGeom prst="rect">
            <a:avLst/>
          </a:prstGeom>
          <a:solidFill>
            <a:srgbClr val="FFFF00">
              <a:alpha val="2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DA479DC3-8933-4385-A5EE-FB12100B2C0D}"/>
              </a:ext>
            </a:extLst>
          </p:cNvPr>
          <p:cNvSpPr/>
          <p:nvPr/>
        </p:nvSpPr>
        <p:spPr>
          <a:xfrm>
            <a:off x="748808" y="667278"/>
            <a:ext cx="4938482" cy="5016758"/>
          </a:xfrm>
          <a:prstGeom prst="rect">
            <a:avLst/>
          </a:prstGeom>
        </p:spPr>
        <p:txBody>
          <a:bodyPr wrap="square">
            <a:spAutoFit/>
          </a:bodyPr>
          <a:lstStyle/>
          <a:p>
            <a:r>
              <a:rPr lang="en-GB" sz="2000" dirty="0">
                <a:solidFill>
                  <a:schemeClr val="bg2">
                    <a:lumMod val="25000"/>
                  </a:schemeClr>
                </a:solidFill>
                <a:latin typeface="Arial" panose="020B0604020202020204" pitchFamily="34" charset="0"/>
                <a:cs typeface="Arial" panose="020B0604020202020204" pitchFamily="34" charset="0"/>
              </a:rPr>
              <a:t>We are asking the grown-ups to play the games on the days indicated on the sheet, although there is flexibility on this and some could be done at the weekend.</a:t>
            </a:r>
          </a:p>
          <a:p>
            <a:r>
              <a:rPr lang="en-GB" sz="2000" dirty="0">
                <a:solidFill>
                  <a:srgbClr val="FF0000"/>
                </a:solidFill>
                <a:latin typeface="Arial" panose="020B0604020202020204" pitchFamily="34" charset="0"/>
                <a:cs typeface="Arial" panose="020B0604020202020204" pitchFamily="34" charset="0"/>
              </a:rPr>
              <a:t> </a:t>
            </a:r>
          </a:p>
          <a:p>
            <a:r>
              <a:rPr lang="en-GB" sz="2000" dirty="0">
                <a:solidFill>
                  <a:srgbClr val="FF0000"/>
                </a:solidFill>
                <a:latin typeface="Arial" panose="020B0604020202020204" pitchFamily="34" charset="0"/>
                <a:cs typeface="Arial" panose="020B0604020202020204" pitchFamily="34" charset="0"/>
              </a:rPr>
              <a:t>We do not want you to spend more than 10 minutes each day on this</a:t>
            </a:r>
            <a:r>
              <a:rPr lang="en-GB" sz="2000" dirty="0">
                <a:solidFill>
                  <a:schemeClr val="bg2">
                    <a:lumMod val="25000"/>
                  </a:schemeClr>
                </a:solidFill>
                <a:latin typeface="Arial" panose="020B0604020202020204" pitchFamily="34" charset="0"/>
                <a:cs typeface="Arial" panose="020B0604020202020204" pitchFamily="34" charset="0"/>
              </a:rPr>
              <a:t>. It can also be shared by family members and doesn’t have to be done with the person who attends the workshop. </a:t>
            </a:r>
          </a:p>
          <a:p>
            <a:endParaRPr lang="en-GB" sz="2000" dirty="0">
              <a:solidFill>
                <a:schemeClr val="bg2">
                  <a:lumMod val="25000"/>
                </a:schemeClr>
              </a:solidFill>
              <a:latin typeface="Arial" panose="020B0604020202020204" pitchFamily="34" charset="0"/>
              <a:cs typeface="Arial" panose="020B0604020202020204" pitchFamily="34" charset="0"/>
            </a:endParaRPr>
          </a:p>
          <a:p>
            <a:r>
              <a:rPr lang="en-GB" sz="2000" dirty="0">
                <a:solidFill>
                  <a:schemeClr val="bg2">
                    <a:lumMod val="25000"/>
                  </a:schemeClr>
                </a:solidFill>
                <a:latin typeface="Arial" panose="020B0604020202020204" pitchFamily="34" charset="0"/>
                <a:cs typeface="Arial" panose="020B0604020202020204" pitchFamily="34" charset="0"/>
              </a:rPr>
              <a:t>Please tick when an activity has been completed. There is no need write comments (unless you really want to!) Please also indicate how confident your child was with the tasks.</a:t>
            </a:r>
            <a:endParaRPr lang="en-GB" sz="2000"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645562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CE856B-0ED4-422C-9F25-5413501B1ABA}"/>
              </a:ext>
            </a:extLst>
          </p:cNvPr>
          <p:cNvSpPr>
            <a:spLocks noGrp="1"/>
          </p:cNvSpPr>
          <p:nvPr>
            <p:ph type="title"/>
          </p:nvPr>
        </p:nvSpPr>
        <p:spPr>
          <a:xfrm>
            <a:off x="609600" y="691917"/>
            <a:ext cx="10972800" cy="982117"/>
          </a:xfrm>
        </p:spPr>
        <p:txBody>
          <a:bodyPr>
            <a:normAutofit fontScale="90000"/>
          </a:bodyPr>
          <a:lstStyle/>
          <a:p>
            <a:r>
              <a:rPr lang="en-GB" dirty="0"/>
              <a:t>If you could take some time to complete our post-workshop questionnaire, we would be very grateful, as it will help us to monitor the impact of this project.  </a:t>
            </a:r>
          </a:p>
        </p:txBody>
      </p:sp>
      <p:pic>
        <p:nvPicPr>
          <p:cNvPr id="3" name="Picture 2">
            <a:extLst>
              <a:ext uri="{FF2B5EF4-FFF2-40B4-BE49-F238E27FC236}">
                <a16:creationId xmlns:a16="http://schemas.microsoft.com/office/drawing/2014/main" id="{53F58544-8722-4B02-9E7B-EB5B5054DE11}"/>
              </a:ext>
            </a:extLst>
          </p:cNvPr>
          <p:cNvPicPr>
            <a:picLocks noChangeAspect="1"/>
          </p:cNvPicPr>
          <p:nvPr/>
        </p:nvPicPr>
        <p:blipFill>
          <a:blip r:embed="rId2"/>
          <a:stretch>
            <a:fillRect/>
          </a:stretch>
        </p:blipFill>
        <p:spPr>
          <a:xfrm>
            <a:off x="609600" y="2634615"/>
            <a:ext cx="4484914" cy="3285054"/>
          </a:xfrm>
          <a:prstGeom prst="rect">
            <a:avLst/>
          </a:prstGeom>
        </p:spPr>
      </p:pic>
      <p:sp>
        <p:nvSpPr>
          <p:cNvPr id="4" name="Rectangle 3">
            <a:extLst>
              <a:ext uri="{FF2B5EF4-FFF2-40B4-BE49-F238E27FC236}">
                <a16:creationId xmlns:a16="http://schemas.microsoft.com/office/drawing/2014/main" id="{2EF8B3A8-C949-47A4-B0DB-D40D3B0B2D40}"/>
              </a:ext>
            </a:extLst>
          </p:cNvPr>
          <p:cNvSpPr/>
          <p:nvPr/>
        </p:nvSpPr>
        <p:spPr>
          <a:xfrm>
            <a:off x="6777823" y="3059668"/>
            <a:ext cx="4097275" cy="369332"/>
          </a:xfrm>
          <a:prstGeom prst="rect">
            <a:avLst/>
          </a:prstGeom>
        </p:spPr>
        <p:txBody>
          <a:bodyPr wrap="none">
            <a:spAutoFit/>
          </a:bodyPr>
          <a:lstStyle/>
          <a:p>
            <a:r>
              <a:rPr lang="en-GB" u="sng" dirty="0">
                <a:solidFill>
                  <a:srgbClr val="7D40FF"/>
                </a:solidFill>
                <a:latin typeface="Dojo Text"/>
                <a:hlinkClick r:id="rId3"/>
              </a:rPr>
              <a:t>https://forms.gle/VdFWHQGTMrZxR9To9</a:t>
            </a:r>
            <a:r>
              <a:rPr lang="en-GB" u="sng" dirty="0">
                <a:solidFill>
                  <a:srgbClr val="7D40FF"/>
                </a:solidFill>
                <a:latin typeface="Dojo Text"/>
              </a:rPr>
              <a:t> </a:t>
            </a:r>
            <a:endParaRPr lang="en-GB" dirty="0"/>
          </a:p>
        </p:txBody>
      </p:sp>
    </p:spTree>
    <p:extLst>
      <p:ext uri="{BB962C8B-B14F-4D97-AF65-F5344CB8AC3E}">
        <p14:creationId xmlns:p14="http://schemas.microsoft.com/office/powerpoint/2010/main" val="99493498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56390AF0-8FB7-4EBA-8816-A9DB9E2AC94E}"/>
              </a:ext>
            </a:extLst>
          </p:cNvPr>
          <p:cNvSpPr/>
          <p:nvPr/>
        </p:nvSpPr>
        <p:spPr>
          <a:xfrm>
            <a:off x="190858" y="6328630"/>
            <a:ext cx="3429144" cy="369332"/>
          </a:xfrm>
          <a:prstGeom prst="rect">
            <a:avLst/>
          </a:prstGeom>
        </p:spPr>
        <p:txBody>
          <a:bodyPr wrap="none">
            <a:spAutoFit/>
          </a:bodyPr>
          <a:lstStyle/>
          <a:p>
            <a:r>
              <a:rPr lang="en-GB" dirty="0">
                <a:hlinkClick r:id="rId2"/>
              </a:rPr>
              <a:t>https://youtu.be/24sqgVgwBOg</a:t>
            </a:r>
            <a:r>
              <a:rPr lang="en-GB" dirty="0"/>
              <a:t> </a:t>
            </a:r>
          </a:p>
        </p:txBody>
      </p:sp>
      <p:pic>
        <p:nvPicPr>
          <p:cNvPr id="4" name="Picture 3">
            <a:extLst>
              <a:ext uri="{FF2B5EF4-FFF2-40B4-BE49-F238E27FC236}">
                <a16:creationId xmlns:a16="http://schemas.microsoft.com/office/drawing/2014/main" id="{5ACBEA35-4F81-42A0-8AD8-0EA40CAD75F8}"/>
              </a:ext>
            </a:extLst>
          </p:cNvPr>
          <p:cNvPicPr>
            <a:picLocks noChangeAspect="1"/>
          </p:cNvPicPr>
          <p:nvPr/>
        </p:nvPicPr>
        <p:blipFill>
          <a:blip r:embed="rId3"/>
          <a:stretch>
            <a:fillRect/>
          </a:stretch>
        </p:blipFill>
        <p:spPr>
          <a:xfrm>
            <a:off x="4036422" y="727948"/>
            <a:ext cx="7964719" cy="5292260"/>
          </a:xfrm>
          <a:prstGeom prst="rect">
            <a:avLst/>
          </a:prstGeom>
        </p:spPr>
      </p:pic>
      <p:pic>
        <p:nvPicPr>
          <p:cNvPr id="5" name="Picture 4">
            <a:extLst>
              <a:ext uri="{FF2B5EF4-FFF2-40B4-BE49-F238E27FC236}">
                <a16:creationId xmlns:a16="http://schemas.microsoft.com/office/drawing/2014/main" id="{A3E4C075-E411-4193-9AF5-642A33C6B29A}"/>
              </a:ext>
            </a:extLst>
          </p:cNvPr>
          <p:cNvPicPr>
            <a:picLocks noChangeAspect="1"/>
          </p:cNvPicPr>
          <p:nvPr/>
        </p:nvPicPr>
        <p:blipFill>
          <a:blip r:embed="rId4"/>
          <a:stretch>
            <a:fillRect/>
          </a:stretch>
        </p:blipFill>
        <p:spPr>
          <a:xfrm>
            <a:off x="171148" y="408233"/>
            <a:ext cx="3865274" cy="5413057"/>
          </a:xfrm>
          <a:prstGeom prst="rect">
            <a:avLst/>
          </a:prstGeom>
        </p:spPr>
      </p:pic>
    </p:spTree>
    <p:extLst>
      <p:ext uri="{BB962C8B-B14F-4D97-AF65-F5344CB8AC3E}">
        <p14:creationId xmlns:p14="http://schemas.microsoft.com/office/powerpoint/2010/main" val="389725776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D9BCF7-CC57-FF14-ABE6-A33A9533140F}"/>
              </a:ext>
            </a:extLst>
          </p:cNvPr>
          <p:cNvSpPr>
            <a:spLocks noGrp="1"/>
          </p:cNvSpPr>
          <p:nvPr>
            <p:ph type="title"/>
          </p:nvPr>
        </p:nvSpPr>
        <p:spPr/>
        <p:txBody>
          <a:bodyPr/>
          <a:lstStyle/>
          <a:p>
            <a:r>
              <a:rPr lang="en-GB" dirty="0"/>
              <a:t>References:</a:t>
            </a:r>
          </a:p>
        </p:txBody>
      </p:sp>
      <p:sp>
        <p:nvSpPr>
          <p:cNvPr id="7" name="TextBox 6">
            <a:extLst>
              <a:ext uri="{FF2B5EF4-FFF2-40B4-BE49-F238E27FC236}">
                <a16:creationId xmlns:a16="http://schemas.microsoft.com/office/drawing/2014/main" id="{560F9BF5-5248-78E9-6C3F-C5A9D11E5450}"/>
              </a:ext>
            </a:extLst>
          </p:cNvPr>
          <p:cNvSpPr txBox="1"/>
          <p:nvPr/>
        </p:nvSpPr>
        <p:spPr>
          <a:xfrm>
            <a:off x="685800" y="1412777"/>
            <a:ext cx="10702636" cy="4247317"/>
          </a:xfrm>
          <a:prstGeom prst="rect">
            <a:avLst/>
          </a:prstGeom>
          <a:noFill/>
        </p:spPr>
        <p:txBody>
          <a:bodyPr wrap="square" rtlCol="0">
            <a:spAutoFit/>
          </a:bodyPr>
          <a:lstStyle/>
          <a:p>
            <a:r>
              <a:rPr lang="en-US" dirty="0" err="1"/>
              <a:t>Axford</a:t>
            </a:r>
            <a:r>
              <a:rPr lang="en-US" dirty="0"/>
              <a:t>, N., Berry, V., Lloyd, J., Moore, D., Rogers, M., Hurst, A., </a:t>
            </a:r>
            <a:r>
              <a:rPr lang="en-US" dirty="0" err="1"/>
              <a:t>Blockley</a:t>
            </a:r>
            <a:r>
              <a:rPr lang="en-US" dirty="0"/>
              <a:t>, K., </a:t>
            </a:r>
            <a:r>
              <a:rPr lang="en-US" dirty="0" err="1"/>
              <a:t>Durkin,H</a:t>
            </a:r>
            <a:r>
              <a:rPr lang="en-US" dirty="0"/>
              <a:t>. and Minton, J. (2019) How Can Schools Support Parents’ Engagement in their Children’s Learning? Evidence from Research and Practice. London: Education Endowment Foundation.</a:t>
            </a:r>
          </a:p>
          <a:p>
            <a:endParaRPr lang="en-US" dirty="0"/>
          </a:p>
          <a:p>
            <a:r>
              <a:rPr lang="en-US" dirty="0"/>
              <a:t>Desforges, C. &amp; </a:t>
            </a:r>
            <a:r>
              <a:rPr lang="en-US" dirty="0" err="1"/>
              <a:t>Abouchaar</a:t>
            </a:r>
            <a:r>
              <a:rPr lang="en-US" dirty="0"/>
              <a:t>, A. (2003), The impact of parental involvement, parental support and family education on pupil achievement and adjustment: A literature review. London: Department for Education and Skills.</a:t>
            </a:r>
          </a:p>
          <a:p>
            <a:endParaRPr lang="en-US" dirty="0"/>
          </a:p>
          <a:p>
            <a:r>
              <a:rPr lang="en-US" dirty="0"/>
              <a:t>Goodall, J &amp; </a:t>
            </a:r>
            <a:r>
              <a:rPr lang="en-US" dirty="0" err="1"/>
              <a:t>Vorhaus</a:t>
            </a:r>
            <a:r>
              <a:rPr lang="en-US" dirty="0"/>
              <a:t>, J (2011), Review of Best Practice in Parental Engagement. Department for Education.</a:t>
            </a:r>
          </a:p>
          <a:p>
            <a:endParaRPr lang="en-US" dirty="0"/>
          </a:p>
          <a:p>
            <a:r>
              <a:rPr lang="en-US" dirty="0"/>
              <a:t>Sarjeant, S (2021) Engaging parents in children’s literacy: an investigation into the Impact in Writing programme as a strategy for parental engagement. Available at: </a:t>
            </a:r>
            <a:r>
              <a:rPr lang="en-US" dirty="0">
                <a:hlinkClick r:id="rId3"/>
              </a:rPr>
              <a:t>https://orca.cardiff.ac.uk/id/eprint/136692/3/1576474%20Suzanne%20Sarjeant%20-%20Final%20thesis%20(002).pdf</a:t>
            </a:r>
            <a:r>
              <a:rPr lang="en-US" dirty="0"/>
              <a:t> (Accessed 03.10.2022)</a:t>
            </a:r>
            <a:endParaRPr lang="en-GB" dirty="0"/>
          </a:p>
        </p:txBody>
      </p:sp>
    </p:spTree>
    <p:extLst>
      <p:ext uri="{BB962C8B-B14F-4D97-AF65-F5344CB8AC3E}">
        <p14:creationId xmlns:p14="http://schemas.microsoft.com/office/powerpoint/2010/main" val="219586057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DFBC8E4-C229-4B45-854D-879850523899}"/>
              </a:ext>
            </a:extLst>
          </p:cNvPr>
          <p:cNvSpPr>
            <a:spLocks noGrp="1"/>
          </p:cNvSpPr>
          <p:nvPr>
            <p:ph type="ctrTitle"/>
          </p:nvPr>
        </p:nvSpPr>
        <p:spPr>
          <a:xfrm>
            <a:off x="402672" y="485062"/>
            <a:ext cx="6437173" cy="648071"/>
          </a:xfrm>
        </p:spPr>
        <p:txBody>
          <a:bodyPr>
            <a:normAutofit/>
          </a:bodyPr>
          <a:lstStyle/>
          <a:p>
            <a:r>
              <a:rPr lang="en-US" dirty="0">
                <a:latin typeface="Arial"/>
                <a:cs typeface="Arial"/>
              </a:rPr>
              <a:t>Thank you!</a:t>
            </a:r>
            <a:endParaRPr lang="en-US" dirty="0"/>
          </a:p>
        </p:txBody>
      </p:sp>
    </p:spTree>
    <p:extLst>
      <p:ext uri="{BB962C8B-B14F-4D97-AF65-F5344CB8AC3E}">
        <p14:creationId xmlns:p14="http://schemas.microsoft.com/office/powerpoint/2010/main" val="4268529798"/>
      </p:ext>
    </p:extLst>
  </p:cSld>
  <p:clrMapOvr>
    <a:masterClrMapping/>
  </p:clrMapOvr>
</p:sld>
</file>

<file path=ppt/theme/theme1.xml><?xml version="1.0" encoding="utf-8"?>
<a:theme xmlns:a="http://schemas.openxmlformats.org/drawingml/2006/main" name="Custom Design">
  <a:themeElements>
    <a:clrScheme name="Custom 7">
      <a:dk1>
        <a:srgbClr val="585858"/>
      </a:dk1>
      <a:lt1>
        <a:srgbClr val="FFFFFF"/>
      </a:lt1>
      <a:dk2>
        <a:srgbClr val="006666"/>
      </a:dk2>
      <a:lt2>
        <a:srgbClr val="5F5F5F"/>
      </a:lt2>
      <a:accent1>
        <a:srgbClr val="585858"/>
      </a:accent1>
      <a:accent2>
        <a:srgbClr val="99CCCC"/>
      </a:accent2>
      <a:accent3>
        <a:srgbClr val="FFFFFF"/>
      </a:accent3>
      <a:accent4>
        <a:srgbClr val="000000"/>
      </a:accent4>
      <a:accent5>
        <a:srgbClr val="ADE2E2"/>
      </a:accent5>
      <a:accent6>
        <a:srgbClr val="8AB9B9"/>
      </a:accent6>
      <a:hlink>
        <a:srgbClr val="00B0F0"/>
      </a:hlink>
      <a:folHlink>
        <a:srgbClr val="B2B2B2"/>
      </a:folHlink>
    </a:clrScheme>
    <a:fontScheme name="Custom 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9106</TotalTime>
  <Words>2517</Words>
  <Application>Microsoft Office PowerPoint</Application>
  <PresentationFormat>Widescreen</PresentationFormat>
  <Paragraphs>258</Paragraphs>
  <Slides>49</Slides>
  <Notes>47</Notes>
  <HiddenSlides>1</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49</vt:i4>
      </vt:variant>
    </vt:vector>
  </HeadingPairs>
  <TitlesOfParts>
    <vt:vector size="60" baseType="lpstr">
      <vt:lpstr>Arial</vt:lpstr>
      <vt:lpstr>Arial Rounded MT Bold</vt:lpstr>
      <vt:lpstr>Bradley Hand ITC</vt:lpstr>
      <vt:lpstr>Calibri</vt:lpstr>
      <vt:lpstr>Century Gothic</vt:lpstr>
      <vt:lpstr>Dojo Text</vt:lpstr>
      <vt:lpstr>Sassoon Infant Std</vt:lpstr>
      <vt:lpstr>Symbol</vt:lpstr>
      <vt:lpstr>Times New Roman</vt:lpstr>
      <vt:lpstr>Wingdings</vt:lpstr>
      <vt:lpstr>Custom Design</vt:lpstr>
      <vt:lpstr>Mastering Number at Home  Year 1</vt:lpstr>
      <vt:lpstr>If you could take some time to complete our questionnaire, we would be very grateful, as it will help us to monitor the impact of this project.  </vt:lpstr>
      <vt:lpstr>PowerPoint Presentation</vt:lpstr>
      <vt:lpstr>Resources you should find in your pack:</vt:lpstr>
      <vt:lpstr>PowerPoint Presentation</vt:lpstr>
      <vt:lpstr>Why engage you in your child’s learning?</vt:lpstr>
      <vt:lpstr>PowerPoint Presentation</vt:lpstr>
      <vt:lpstr>In the Impact in Learning maths programme, children regularly talked about the clash between the maths learnt in school and what parents were showing them at home.  The ‘problem’ with maths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Home learning tasks</vt:lpstr>
      <vt:lpstr>Let us take a look at some of the activities involved in the project. </vt:lpstr>
      <vt:lpstr>Play ‘Drop the counters’</vt:lpstr>
      <vt:lpstr>PowerPoint Presentation</vt:lpstr>
      <vt:lpstr>PowerPoint Presentation</vt:lpstr>
      <vt:lpstr>Play ‘Egg Box 6’ with counters</vt:lpstr>
      <vt:lpstr>PowerPoint Presentation</vt:lpstr>
      <vt:lpstr>Place all counters red side up</vt:lpstr>
      <vt:lpstr>Turn over one counter at a time so you can see the yellow side</vt:lpstr>
      <vt:lpstr>PowerPoint Presentation</vt:lpstr>
      <vt:lpstr>PowerPoint Presentation</vt:lpstr>
      <vt:lpstr>Play ‘Egg Box 6’ with objects</vt:lpstr>
      <vt:lpstr>PowerPoint Presentation</vt:lpstr>
      <vt:lpstr>PowerPoint Presentation</vt:lpstr>
      <vt:lpstr>Find pairs to 6 with dots</vt:lpstr>
      <vt:lpstr>Play: ‘Find pairs to 6’ with dot cards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Subitising – 6 or 7</vt:lpstr>
      <vt:lpstr>Home Learning</vt:lpstr>
      <vt:lpstr>PowerPoint Presentation</vt:lpstr>
      <vt:lpstr>If you could take some time to complete our post-workshop questionnaire, we would be very grateful, as it will help us to monitor the impact of this project.  </vt:lpstr>
      <vt:lpstr>PowerPoint Presentation</vt:lpstr>
      <vt:lpstr>References: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Mastering Number at Home  Year 1</dc:title>
  <dc:creator>Roy Broadfield</dc:creator>
  <cp:lastModifiedBy>Gemma Arrow</cp:lastModifiedBy>
  <cp:revision>33</cp:revision>
  <cp:lastPrinted>2025-01-10T16:16:54Z</cp:lastPrinted>
  <dcterms:created xsi:type="dcterms:W3CDTF">2022-08-03T09:59:11Z</dcterms:created>
  <dcterms:modified xsi:type="dcterms:W3CDTF">2025-01-16T21:56:03Z</dcterms:modified>
</cp:coreProperties>
</file>