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1892" r:id="rId3"/>
    <p:sldId id="1886" r:id="rId4"/>
    <p:sldId id="1816" r:id="rId5"/>
    <p:sldId id="1900" r:id="rId6"/>
    <p:sldId id="1818" r:id="rId7"/>
    <p:sldId id="1819" r:id="rId8"/>
    <p:sldId id="1893" r:id="rId9"/>
    <p:sldId id="1622" r:id="rId10"/>
    <p:sldId id="1567" r:id="rId11"/>
    <p:sldId id="256" r:id="rId12"/>
    <p:sldId id="1570" r:id="rId13"/>
    <p:sldId id="1351" r:id="rId14"/>
    <p:sldId id="1616" r:id="rId15"/>
    <p:sldId id="1617" r:id="rId16"/>
    <p:sldId id="1564" r:id="rId17"/>
    <p:sldId id="1851" r:id="rId18"/>
    <p:sldId id="1895" r:id="rId19"/>
    <p:sldId id="1896" r:id="rId20"/>
    <p:sldId id="1576" r:id="rId21"/>
    <p:sldId id="1577" r:id="rId22"/>
    <p:sldId id="1578" r:id="rId23"/>
    <p:sldId id="1586" r:id="rId24"/>
    <p:sldId id="1623" r:id="rId25"/>
    <p:sldId id="1603" r:id="rId26"/>
    <p:sldId id="1601" r:id="rId27"/>
    <p:sldId id="1610" r:id="rId28"/>
    <p:sldId id="1611" r:id="rId29"/>
    <p:sldId id="1641" r:id="rId30"/>
    <p:sldId id="1580" r:id="rId31"/>
    <p:sldId id="1624" r:id="rId32"/>
    <p:sldId id="1625" r:id="rId33"/>
    <p:sldId id="1626" r:id="rId34"/>
    <p:sldId id="1627" r:id="rId35"/>
    <p:sldId id="1628" r:id="rId36"/>
    <p:sldId id="1640" r:id="rId37"/>
    <p:sldId id="1621" r:id="rId38"/>
    <p:sldId id="1593" r:id="rId39"/>
    <p:sldId id="670" r:id="rId40"/>
    <p:sldId id="671" r:id="rId41"/>
    <p:sldId id="672" r:id="rId42"/>
    <p:sldId id="673" r:id="rId43"/>
    <p:sldId id="674" r:id="rId44"/>
    <p:sldId id="677" r:id="rId45"/>
    <p:sldId id="682" r:id="rId46"/>
    <p:sldId id="683" r:id="rId47"/>
    <p:sldId id="678" r:id="rId48"/>
    <p:sldId id="679" r:id="rId49"/>
    <p:sldId id="680" r:id="rId50"/>
    <p:sldId id="681" r:id="rId51"/>
    <p:sldId id="684" r:id="rId52"/>
    <p:sldId id="1591" r:id="rId53"/>
    <p:sldId id="1582" r:id="rId54"/>
    <p:sldId id="1629" r:id="rId55"/>
    <p:sldId id="1630" r:id="rId56"/>
    <p:sldId id="1631" r:id="rId57"/>
    <p:sldId id="1597" r:id="rId58"/>
    <p:sldId id="1853" r:id="rId59"/>
    <p:sldId id="1854" r:id="rId60"/>
    <p:sldId id="1899" r:id="rId61"/>
    <p:sldId id="1891" r:id="rId62"/>
    <p:sldId id="1639" r:id="rId63"/>
    <p:sldId id="1615"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46259" autoAdjust="0"/>
  </p:normalViewPr>
  <p:slideViewPr>
    <p:cSldViewPr snapToGrid="0">
      <p:cViewPr varScale="1">
        <p:scale>
          <a:sx n="40" d="100"/>
          <a:sy n="40" d="100"/>
        </p:scale>
        <p:origin x="245"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ommentAuthors" Target="commentAuthors.xml"/><Relationship Id="rId74" Type="http://schemas.microsoft.com/office/2018/10/relationships/authors" Target="author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A4967-A76F-4C7E-8933-B39D1B2BD45F}" type="datetimeFigureOut">
              <a:rPr lang="en-GB" smtClean="0"/>
              <a:t>16/01/2025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450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55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7A09D2-7D82-4C87-B6B0-B483E7706F53}" type="slidenum">
              <a:rPr lang="en-GB" smtClean="0"/>
              <a:t>3</a:t>
            </a:fld>
            <a:endParaRPr lang="en-GB"/>
          </a:p>
        </p:txBody>
      </p:sp>
    </p:spTree>
    <p:extLst>
      <p:ext uri="{BB962C8B-B14F-4D97-AF65-F5344CB8AC3E}">
        <p14:creationId xmlns:p14="http://schemas.microsoft.com/office/powerpoint/2010/main" val="7506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2038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8</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11</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15</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ctr"/>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17</a:t>
            </a:fld>
            <a:endParaRPr lang="en-GB"/>
          </a:p>
        </p:txBody>
      </p:sp>
    </p:spTree>
    <p:extLst>
      <p:ext uri="{BB962C8B-B14F-4D97-AF65-F5344CB8AC3E}">
        <p14:creationId xmlns:p14="http://schemas.microsoft.com/office/powerpoint/2010/main" val="35676206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18</a:t>
            </a:fld>
            <a:endParaRPr lang="en-GB"/>
          </a:p>
        </p:txBody>
      </p:sp>
    </p:spTree>
    <p:extLst>
      <p:ext uri="{BB962C8B-B14F-4D97-AF65-F5344CB8AC3E}">
        <p14:creationId xmlns:p14="http://schemas.microsoft.com/office/powerpoint/2010/main" val="654272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19</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20</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Be careful we don’t assume children know what we mean!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28</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29</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24209430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4183567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33</a:t>
            </a:fld>
            <a:endParaRPr lang="en-GB"/>
          </a:p>
        </p:txBody>
      </p:sp>
    </p:spTree>
    <p:extLst>
      <p:ext uri="{BB962C8B-B14F-4D97-AF65-F5344CB8AC3E}">
        <p14:creationId xmlns:p14="http://schemas.microsoft.com/office/powerpoint/2010/main" val="22301365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34</a:t>
            </a:fld>
            <a:endParaRPr lang="en-GB"/>
          </a:p>
        </p:txBody>
      </p:sp>
    </p:spTree>
    <p:extLst>
      <p:ext uri="{BB962C8B-B14F-4D97-AF65-F5344CB8AC3E}">
        <p14:creationId xmlns:p14="http://schemas.microsoft.com/office/powerpoint/2010/main" val="40306049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35</a:t>
            </a:fld>
            <a:endParaRPr lang="en-GB"/>
          </a:p>
        </p:txBody>
      </p:sp>
    </p:spTree>
    <p:extLst>
      <p:ext uri="{BB962C8B-B14F-4D97-AF65-F5344CB8AC3E}">
        <p14:creationId xmlns:p14="http://schemas.microsoft.com/office/powerpoint/2010/main" val="22298360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37</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39</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41</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43</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45</a:t>
            </a:fld>
            <a:endParaRPr lang="en-GB"/>
          </a:p>
        </p:txBody>
      </p:sp>
    </p:spTree>
    <p:extLst>
      <p:ext uri="{BB962C8B-B14F-4D97-AF65-F5344CB8AC3E}">
        <p14:creationId xmlns:p14="http://schemas.microsoft.com/office/powerpoint/2010/main" val="2172539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47</a:t>
            </a:fld>
            <a:endParaRPr lang="en-GB"/>
          </a:p>
        </p:txBody>
      </p:sp>
    </p:spTree>
    <p:extLst>
      <p:ext uri="{BB962C8B-B14F-4D97-AF65-F5344CB8AC3E}">
        <p14:creationId xmlns:p14="http://schemas.microsoft.com/office/powerpoint/2010/main" val="12329139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49</a:t>
            </a:fld>
            <a:endParaRPr lang="en-GB"/>
          </a:p>
        </p:txBody>
      </p:sp>
    </p:spTree>
    <p:extLst>
      <p:ext uri="{BB962C8B-B14F-4D97-AF65-F5344CB8AC3E}">
        <p14:creationId xmlns:p14="http://schemas.microsoft.com/office/powerpoint/2010/main" val="37060756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52</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53</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54</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56</a:t>
            </a:fld>
            <a:endParaRPr lang="en-GB"/>
          </a:p>
        </p:txBody>
      </p:sp>
    </p:spTree>
    <p:extLst>
      <p:ext uri="{BB962C8B-B14F-4D97-AF65-F5344CB8AC3E}">
        <p14:creationId xmlns:p14="http://schemas.microsoft.com/office/powerpoint/2010/main" val="37564522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9106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58</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62</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16/01/2025</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16/01/2025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forms.gle/YXNzFemeXkHHQu3z6"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3" Type="http://schemas.microsoft.com/office/2007/relationships/hdphoto" Target="../media/hdphoto1.wdp"/><Relationship Id="rId7" Type="http://schemas.microsoft.com/office/2007/relationships/hdphoto" Target="../media/hdphoto3.wdp"/><Relationship Id="rId12" Type="http://schemas.microsoft.com/office/2007/relationships/hdphoto" Target="../media/hdphoto5.wdp"/><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5.png"/><Relationship Id="rId11" Type="http://schemas.openxmlformats.org/officeDocument/2006/relationships/image" Target="../media/image28.png"/><Relationship Id="rId5" Type="http://schemas.microsoft.com/office/2007/relationships/hdphoto" Target="../media/hdphoto2.wdp"/><Relationship Id="rId10" Type="http://schemas.openxmlformats.org/officeDocument/2006/relationships/image" Target="../media/image27.png"/><Relationship Id="rId4" Type="http://schemas.openxmlformats.org/officeDocument/2006/relationships/image" Target="../media/image24.png"/><Relationship Id="rId9" Type="http://schemas.microsoft.com/office/2007/relationships/hdphoto" Target="../media/hdphoto4.wdp"/></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microsoft.com/office/2007/relationships/hdphoto" Target="../media/hdphoto5.wdp"/></Relationships>
</file>

<file path=ppt/slides/_rels/slide2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hyperlink" Target="https://forms.gle/VdFWHQGTMrZxR9To9" TargetMode="External"/><Relationship Id="rId2" Type="http://schemas.openxmlformats.org/officeDocument/2006/relationships/image" Target="../media/image48.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youtu.be/24sqgVgwBOg" TargetMode="External"/><Relationship Id="rId1" Type="http://schemas.openxmlformats.org/officeDocument/2006/relationships/slideLayout" Target="../slideLayouts/slideLayout15.xml"/><Relationship Id="rId4" Type="http://schemas.openxmlformats.org/officeDocument/2006/relationships/image" Target="../media/image50.png"/></Relationships>
</file>

<file path=ppt/slides/_rels/slide61.xml.rels><?xml version="1.0" encoding="UTF-8" standalone="yes"?>
<Relationships xmlns="http://schemas.openxmlformats.org/package/2006/relationships"><Relationship Id="rId2" Type="http://schemas.openxmlformats.org/officeDocument/2006/relationships/hyperlink" Target="https://orca.cardiff.ac.uk/id/eprint/136692/3/1576474%20Suzanne%20Sarjeant%20-%20Final%20thesis%20(002).pdf" TargetMode="Externa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latin typeface="Arial"/>
                <a:cs typeface="Arial"/>
              </a:rPr>
            </a:br>
            <a:r>
              <a:rPr lang="en-US" dirty="0"/>
              <a:t>Reception</a:t>
            </a:r>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1" name="Title 1">
            <a:extLst>
              <a:ext uri="{FF2B5EF4-FFF2-40B4-BE49-F238E27FC236}">
                <a16:creationId xmlns:a16="http://schemas.microsoft.com/office/drawing/2014/main" id="{58B94A0C-F5CA-4F22-923D-520C7AD85A2C}"/>
              </a:ext>
            </a:extLst>
          </p:cNvPr>
          <p:cNvSpPr txBox="1">
            <a:spLocks/>
          </p:cNvSpPr>
          <p:nvPr/>
        </p:nvSpPr>
        <p:spPr>
          <a:xfrm>
            <a:off x="438024" y="2257009"/>
            <a:ext cx="6164819" cy="3869471"/>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fontScale="82500" lnSpcReduction="10000"/>
          </a:bodyPr>
          <a:lstStyle>
            <a:lvl1pPr algn="l" defTabSz="914400" rtl="0" eaLnBrk="1" latinLnBrk="0" hangingPunct="1">
              <a:lnSpc>
                <a:spcPct val="90000"/>
              </a:lnSpc>
              <a:spcBef>
                <a:spcPct val="0"/>
              </a:spcBef>
              <a:buNone/>
              <a:defRPr sz="3600" b="1" kern="1200">
                <a:solidFill>
                  <a:schemeClr val="bg1"/>
                </a:solidFill>
                <a:latin typeface="Arial" panose="020B0604020202020204" pitchFamily="34" charset="0"/>
                <a:ea typeface="+mj-ea"/>
                <a:cs typeface="Arial" panose="020B0604020202020204" pitchFamily="34" charset="0"/>
              </a:defRPr>
            </a:lvl1pPr>
          </a:lstStyle>
          <a:p>
            <a:r>
              <a:rPr lang="en-GB" dirty="0">
                <a:solidFill>
                  <a:schemeClr val="accent4"/>
                </a:solidFill>
                <a:latin typeface="Sassoon Infant Std" panose="020B0503020103030203" pitchFamily="34" charset="0"/>
              </a:rPr>
              <a:t>If you could take some time to complete our questionnaire, whilst waiting we would be very grateful, as it will help us to monitor the impact of this project.  </a:t>
            </a:r>
          </a:p>
          <a:p>
            <a:r>
              <a:rPr lang="en-GB" dirty="0">
                <a:solidFill>
                  <a:schemeClr val="accent4"/>
                </a:solidFill>
                <a:latin typeface="Sassoon Infant Std" panose="020B0503020103030203" pitchFamily="34" charset="0"/>
              </a:rPr>
              <a:t>It can be found on </a:t>
            </a:r>
            <a:r>
              <a:rPr lang="en-GB" dirty="0" err="1">
                <a:solidFill>
                  <a:schemeClr val="accent4"/>
                </a:solidFill>
                <a:latin typeface="Sassoon Infant Std" panose="020B0503020103030203" pitchFamily="34" charset="0"/>
              </a:rPr>
              <a:t>Classdojo</a:t>
            </a:r>
            <a:r>
              <a:rPr lang="en-GB" dirty="0">
                <a:solidFill>
                  <a:schemeClr val="accent4"/>
                </a:solidFill>
                <a:latin typeface="Sassoon Infant Std" panose="020B0503020103030203" pitchFamily="34" charset="0"/>
              </a:rPr>
              <a:t>.</a:t>
            </a:r>
            <a:br>
              <a:rPr lang="en-GB" dirty="0">
                <a:solidFill>
                  <a:schemeClr val="accent4"/>
                </a:solidFill>
                <a:latin typeface="Sassoon Infant Std" panose="020B0503020103030203" pitchFamily="34" charset="0"/>
              </a:rPr>
            </a:br>
            <a:r>
              <a:rPr lang="en-GB" dirty="0">
                <a:solidFill>
                  <a:schemeClr val="accent4"/>
                </a:solidFill>
                <a:latin typeface="Sassoon Infant Std" panose="020B0503020103030203" pitchFamily="34" charset="0"/>
              </a:rPr>
              <a:t>Many thanks</a:t>
            </a:r>
          </a:p>
          <a:p>
            <a:endParaRPr lang="en-GB" dirty="0">
              <a:solidFill>
                <a:schemeClr val="accent4"/>
              </a:solidFill>
              <a:latin typeface="Sassoon Infant Std" panose="020B0503020103030203" pitchFamily="34" charset="0"/>
            </a:endParaRPr>
          </a:p>
          <a:p>
            <a:r>
              <a:rPr lang="en-GB" b="0" u="sng" dirty="0">
                <a:hlinkClick r:id="rId4"/>
              </a:rPr>
              <a:t>https://forms.gle/YXNzFemeXkHHQu3z6</a:t>
            </a:r>
            <a:r>
              <a:rPr lang="en-GB" b="0" u="sng" dirty="0"/>
              <a:t> </a:t>
            </a:r>
            <a:endParaRPr lang="en-GB" dirty="0">
              <a:solidFill>
                <a:schemeClr val="accent4"/>
              </a:solidFill>
              <a:latin typeface="Sassoon Infant Std" panose="020B0503020103030203" pitchFamily="34" charset="0"/>
            </a:endParaRPr>
          </a:p>
        </p:txBody>
      </p:sp>
    </p:spTree>
    <p:extLst>
      <p:ext uri="{BB962C8B-B14F-4D97-AF65-F5344CB8AC3E}">
        <p14:creationId xmlns:p14="http://schemas.microsoft.com/office/powerpoint/2010/main" val="2417239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59038" y="1124257"/>
            <a:ext cx="10972800" cy="1059473"/>
          </a:xfrm>
        </p:spPr>
        <p:txBody>
          <a:bodyPr>
            <a:normAutofit/>
          </a:bodyPr>
          <a:lstStyle/>
          <a:p>
            <a:r>
              <a:rPr lang="en-GB" b="0" dirty="0"/>
              <a:t>Resources you should find in your pack:</a:t>
            </a:r>
          </a:p>
        </p:txBody>
      </p:sp>
      <p:sp>
        <p:nvSpPr>
          <p:cNvPr id="3" name="TextBox 2">
            <a:extLst>
              <a:ext uri="{FF2B5EF4-FFF2-40B4-BE49-F238E27FC236}">
                <a16:creationId xmlns:a16="http://schemas.microsoft.com/office/drawing/2014/main" id="{F99C2952-B954-D531-53D9-EC3071BF3C87}"/>
              </a:ext>
            </a:extLst>
          </p:cNvPr>
          <p:cNvSpPr txBox="1"/>
          <p:nvPr/>
        </p:nvSpPr>
        <p:spPr>
          <a:xfrm>
            <a:off x="560162" y="2183730"/>
            <a:ext cx="10873924" cy="323165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6 </a:t>
            </a:r>
            <a:r>
              <a:rPr kumimoji="0" lang="en-GB" sz="2800" b="0" i="0" u="none" strike="noStrike" kern="1200" cap="none" spc="0" normalizeH="0" baseline="0" noProof="0" dirty="0">
                <a:ln>
                  <a:noFill/>
                </a:ln>
                <a:solidFill>
                  <a:srgbClr val="585858"/>
                </a:solidFill>
                <a:effectLst/>
                <a:uLnTx/>
                <a:uFillTx/>
                <a:latin typeface="+mj-lt"/>
                <a:ea typeface="+mn-ea"/>
                <a:cs typeface="+mn-cs"/>
              </a:rPr>
              <a:t>double-sided counters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585858"/>
                </a:solidFill>
                <a:effectLst/>
                <a:uLnTx/>
                <a:uFillTx/>
                <a:latin typeface="+mj-lt"/>
                <a:ea typeface="+mn-ea"/>
                <a:cs typeface="+mn-cs"/>
              </a:rPr>
              <a:t>Homework Diary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srgbClr val="585858"/>
                </a:solidFill>
                <a:latin typeface="+mj-lt"/>
              </a:rPr>
              <a:t>Week 1 activity sheet</a:t>
            </a:r>
          </a:p>
          <a:p>
            <a:pPr marL="285750" lvl="0" indent="-285750">
              <a:buFont typeface="Arial" panose="020B0604020202020204" pitchFamily="34" charset="0"/>
              <a:buChar char="•"/>
            </a:pPr>
            <a:r>
              <a:rPr lang="en-GB" sz="2800" dirty="0">
                <a:latin typeface="+mj-lt"/>
              </a:rPr>
              <a:t>‘Subitising to 3 Snap’ cards</a:t>
            </a:r>
          </a:p>
          <a:p>
            <a:pPr marL="285750" lvl="0" indent="-285750">
              <a:buFont typeface="Arial" panose="020B0604020202020204" pitchFamily="34" charset="0"/>
              <a:buChar char="•"/>
            </a:pPr>
            <a:r>
              <a:rPr lang="en-GB" sz="2800" dirty="0">
                <a:latin typeface="+mj-lt"/>
              </a:rPr>
              <a:t>‘Part–part–whole game’ cards</a:t>
            </a:r>
          </a:p>
          <a:p>
            <a:pPr marL="285750" lvl="0" indent="-285750">
              <a:buFont typeface="Arial" panose="020B0604020202020204" pitchFamily="34" charset="0"/>
              <a:buChar char="•"/>
            </a:pPr>
            <a:r>
              <a:rPr lang="en-GB" sz="2800" dirty="0">
                <a:latin typeface="+mj-lt"/>
              </a:rPr>
              <a:t>‘Frogs on a log’ worksheet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rgbClr val="585858"/>
              </a:solidFill>
              <a:effectLst/>
              <a:uLnTx/>
              <a:uFillTx/>
              <a:latin typeface="Arial"/>
              <a:ea typeface="+mn-ea"/>
              <a:cs typeface="+mn-cs"/>
            </a:endParaRP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267142"/>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dirty="0"/>
              <a:t>Reception</a:t>
            </a: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15303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05804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a:t>
            </a:r>
            <a:r>
              <a:rPr kumimoji="0" lang="en-GB" altLang="en-US" sz="32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lang="en-GB" altLang="en-US" dirty="0">
                <a:solidFill>
                  <a:srgbClr val="585858"/>
                </a:solidFill>
              </a:rPr>
              <a:t>R</a:t>
            </a:r>
            <a:r>
              <a:rPr kumimoji="0" lang="en-GB" altLang="en-US" sz="3200" b="0" i="0" u="none" strike="noStrike" kern="1200" cap="none" spc="0" normalizeH="0" baseline="0" noProof="0" dirty="0" err="1">
                <a:ln>
                  <a:noFill/>
                </a:ln>
                <a:solidFill>
                  <a:srgbClr val="585858"/>
                </a:solidFill>
                <a:effectLst/>
                <a:uLnTx/>
                <a:uFillTx/>
                <a:latin typeface="Arial" panose="020B0604020202020204" pitchFamily="34" charset="0"/>
                <a:ea typeface="+mn-ea"/>
                <a:cs typeface="Arial" panose="020B0604020202020204" pitchFamily="34" charset="0"/>
              </a:rPr>
              <a:t>esearch</a:t>
            </a: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Goodall, J. and </a:t>
            </a:r>
            <a:r>
              <a:rPr kumimoji="0" lang="en-GB" sz="1800" b="0" i="0" u="none" strike="noStrike" kern="1200" cap="none" spc="0" normalizeH="0" baseline="0" noProof="0" dirty="0" err="1">
                <a:ln>
                  <a:noFill/>
                </a:ln>
                <a:solidFill>
                  <a:schemeClr val="accent4">
                    <a:lumMod val="65000"/>
                    <a:lumOff val="35000"/>
                  </a:schemeClr>
                </a:solidFill>
                <a:effectLst/>
                <a:uLnTx/>
                <a:uFillTx/>
                <a:latin typeface="Arial"/>
                <a:ea typeface="+mn-ea"/>
                <a:cs typeface="+mn-cs"/>
              </a:rPr>
              <a:t>Vorhaus</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 J. (2011);</a:t>
            </a:r>
            <a:endParaRPr kumimoji="0" lang="en-US" sz="1800" b="1"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Sarjeant</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S. (2021)</a:t>
            </a:r>
            <a:endParaRPr kumimoji="0" lang="en-GB"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1520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8AB9B9"/>
          </a:solidFill>
          <a:ln w="9525">
            <a:solidFill>
              <a:srgbClr val="000000"/>
            </a:solidFill>
            <a:miter lim="800000"/>
            <a:headEnd/>
            <a:tailEnd/>
          </a:ln>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583010" y="4254099"/>
            <a:ext cx="11025977" cy="1996625"/>
            <a:chOff x="583010" y="4477651"/>
            <a:chExt cx="11025977" cy="1996625"/>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583010" y="4904616"/>
              <a:ext cx="1102597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spcBef>
                  <a:spcPct val="0"/>
                </a:spcBef>
                <a:buNone/>
                <a:defRPr/>
              </a:pPr>
              <a:r>
                <a:rPr lang="en-GB" dirty="0">
                  <a:solidFill>
                    <a:schemeClr val="bg2">
                      <a:lumMod val="25000"/>
                    </a:schemeClr>
                  </a:solidFill>
                </a:rPr>
                <a:t>Lots of initiatives were introduced, despite this, the situation worsened! By 2010 </a:t>
              </a:r>
              <a:r>
                <a:rPr kumimoji="0" lang="en-US" altLang="en-US" sz="3200" b="0" i="0" u="none" strike="noStrike" kern="1200" cap="none" spc="0" normalizeH="0" baseline="0" noProof="0" dirty="0">
                  <a:ln>
                    <a:noFill/>
                  </a:ln>
                  <a:solidFill>
                    <a:schemeClr val="bg2">
                      <a:lumMod val="25000"/>
                    </a:schemeClr>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46022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2898491"/>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57872"/>
              <a:gd name="adj2" fmla="val 67347"/>
            </a:avLst>
          </a:prstGeom>
          <a:solidFill>
            <a:srgbClr val="8AB9B9"/>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09600" y="991058"/>
            <a:ext cx="10972800" cy="1061677"/>
          </a:xfrm>
        </p:spPr>
        <p:txBody>
          <a:bodyPr>
            <a:normAutofit fontScale="90000"/>
          </a:bodyPr>
          <a:lstStyle/>
          <a:p>
            <a:r>
              <a:rPr lang="en-GB" sz="3600" dirty="0"/>
              <a:t>In the Impact in Learning maths programme, children regularly talked about the clash between the maths learnt in school and what parents were showing them at home.</a:t>
            </a:r>
            <a:br>
              <a:rPr lang="en-GB" sz="3600" dirty="0"/>
            </a:br>
            <a:br>
              <a:rPr lang="en-GB" sz="3600" dirty="0"/>
            </a:br>
            <a:r>
              <a:rPr lang="en-GB" sz="3600" b="1" dirty="0">
                <a:solidFill>
                  <a:schemeClr val="tx1">
                    <a:lumMod val="65000"/>
                    <a:lumOff val="35000"/>
                  </a:schemeClr>
                </a:solidFill>
                <a:latin typeface="Arial" panose="020B0604020202020204" pitchFamily="34" charset="0"/>
                <a:cs typeface="Arial" panose="020B0604020202020204" pitchFamily="34" charset="0"/>
              </a:rPr>
              <a:t>The ‘problem’ with maths</a:t>
            </a:r>
          </a:p>
        </p:txBody>
      </p:sp>
    </p:spTree>
    <p:extLst>
      <p:ext uri="{BB962C8B-B14F-4D97-AF65-F5344CB8AC3E}">
        <p14:creationId xmlns:p14="http://schemas.microsoft.com/office/powerpoint/2010/main" val="350441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73590" y="2284110"/>
            <a:ext cx="1110702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a:t>
            </a:r>
            <a:r>
              <a:rPr lang="en-GB" sz="2800" dirty="0">
                <a:solidFill>
                  <a:srgbClr val="585858"/>
                </a:solidFill>
                <a:latin typeface="Arial"/>
              </a:rPr>
              <a:t>Reception</a:t>
            </a:r>
            <a:r>
              <a:rPr kumimoji="0" lang="en-GB" sz="2800" b="0" i="0" u="none" strike="noStrike" kern="1200" cap="none" spc="0" normalizeH="0" baseline="0" noProof="0" dirty="0">
                <a:ln>
                  <a:noFill/>
                </a:ln>
                <a:solidFill>
                  <a:srgbClr val="585858"/>
                </a:solidFill>
                <a:effectLst/>
                <a:uLnTx/>
                <a:uFillTx/>
                <a:latin typeface="Arial"/>
                <a:ea typeface="+mn-ea"/>
                <a:cs typeface="+mn-cs"/>
              </a:rPr>
              <a:t>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FF0000"/>
                </a:solidFill>
                <a:effectLst/>
                <a:uLnTx/>
                <a:uFillTx/>
                <a:latin typeface="Arial"/>
                <a:ea typeface="+mn-ea"/>
                <a:cs typeface="+mn-cs"/>
              </a:rPr>
              <a:t>number sense</a:t>
            </a:r>
            <a:r>
              <a:rPr kumimoji="0" lang="en-GB" sz="2800" b="1" i="0" u="none" strike="noStrike" kern="1200" cap="none" spc="0" normalizeH="0" baseline="0" noProof="0" dirty="0">
                <a:ln>
                  <a:noFill/>
                </a:ln>
                <a:solidFill>
                  <a:srgbClr val="FF0000"/>
                </a:solidFill>
                <a:effectLst/>
                <a:uLnTx/>
                <a:uFillTx/>
                <a:latin typeface="Arial"/>
                <a:ea typeface="+mn-ea"/>
                <a:cs typeface="+mn-cs"/>
              </a:rPr>
              <a:t>.</a:t>
            </a:r>
          </a:p>
        </p:txBody>
      </p:sp>
      <p:sp>
        <p:nvSpPr>
          <p:cNvPr id="2" name="Rectangle 1">
            <a:extLst>
              <a:ext uri="{FF2B5EF4-FFF2-40B4-BE49-F238E27FC236}">
                <a16:creationId xmlns:a16="http://schemas.microsoft.com/office/drawing/2014/main" id="{15208628-8588-4B14-A104-916D692D33C5}"/>
              </a:ext>
            </a:extLst>
          </p:cNvPr>
          <p:cNvSpPr/>
          <p:nvPr/>
        </p:nvSpPr>
        <p:spPr>
          <a:xfrm>
            <a:off x="573590" y="1232684"/>
            <a:ext cx="11044820" cy="954107"/>
          </a:xfrm>
          <a:prstGeom prst="rect">
            <a:avLst/>
          </a:prstGeom>
        </p:spPr>
        <p:txBody>
          <a:bodyPr wrap="square">
            <a:spAutoFit/>
          </a:bodyPr>
          <a:lstStyle/>
          <a:p>
            <a:r>
              <a:rPr lang="en-GB" sz="2800" dirty="0">
                <a:solidFill>
                  <a:schemeClr val="bg2">
                    <a:lumMod val="50000"/>
                  </a:schemeClr>
                </a:solidFill>
                <a:latin typeface="Arial" panose="020B0604020202020204" pitchFamily="34" charset="0"/>
                <a:cs typeface="Arial" panose="020B0604020202020204" pitchFamily="34" charset="0"/>
              </a:rPr>
              <a:t>The MN Programme is a new national programme based on research into what is important in early maths education.</a:t>
            </a:r>
          </a:p>
        </p:txBody>
      </p:sp>
      <p:sp>
        <p:nvSpPr>
          <p:cNvPr id="29" name="TextBox 28">
            <a:extLst>
              <a:ext uri="{FF2B5EF4-FFF2-40B4-BE49-F238E27FC236}">
                <a16:creationId xmlns:a16="http://schemas.microsoft.com/office/drawing/2014/main" id="{E8E0D714-657D-4FF1-AA9E-062A6982FBD8}"/>
              </a:ext>
            </a:extLst>
          </p:cNvPr>
          <p:cNvSpPr txBox="1"/>
          <p:nvPr/>
        </p:nvSpPr>
        <p:spPr>
          <a:xfrm>
            <a:off x="3336939" y="5694700"/>
            <a:ext cx="432767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30" name="TextBox 29">
            <a:extLst>
              <a:ext uri="{FF2B5EF4-FFF2-40B4-BE49-F238E27FC236}">
                <a16:creationId xmlns:a16="http://schemas.microsoft.com/office/drawing/2014/main" id="{DC4EB3D3-B22D-4936-A704-D3889CEE1412}"/>
              </a:ext>
            </a:extLst>
          </p:cNvPr>
          <p:cNvSpPr txBox="1"/>
          <p:nvPr/>
        </p:nvSpPr>
        <p:spPr>
          <a:xfrm>
            <a:off x="8288877" y="5830632"/>
            <a:ext cx="3391737" cy="707886"/>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sp>
        <p:nvSpPr>
          <p:cNvPr id="14" name="Rectangle 13">
            <a:extLst>
              <a:ext uri="{FF2B5EF4-FFF2-40B4-BE49-F238E27FC236}">
                <a16:creationId xmlns:a16="http://schemas.microsoft.com/office/drawing/2014/main" id="{182E432D-DFB9-4399-92D8-CE5989AEA5E6}"/>
              </a:ext>
            </a:extLst>
          </p:cNvPr>
          <p:cNvSpPr/>
          <p:nvPr/>
        </p:nvSpPr>
        <p:spPr>
          <a:xfrm>
            <a:off x="573590" y="3506507"/>
            <a:ext cx="7303602" cy="523220"/>
          </a:xfrm>
          <a:prstGeom prst="rect">
            <a:avLst/>
          </a:prstGeom>
        </p:spPr>
        <p:txBody>
          <a:bodyPr wrap="none">
            <a:spAutoFit/>
          </a:bodyPr>
          <a:lstStyle/>
          <a:p>
            <a:pPr lvl="0">
              <a:defRPr/>
            </a:pPr>
            <a:r>
              <a:rPr lang="en-GB" sz="2800" dirty="0">
                <a:solidFill>
                  <a:srgbClr val="000000">
                    <a:lumMod val="65000"/>
                    <a:lumOff val="35000"/>
                  </a:srgbClr>
                </a:solidFill>
                <a:latin typeface="Arial"/>
              </a:rPr>
              <a:t>Some of the things they are learning include:</a:t>
            </a:r>
          </a:p>
        </p:txBody>
      </p:sp>
      <p:pic>
        <p:nvPicPr>
          <p:cNvPr id="24" name="Content Placeholder 6" descr="Colorful buttons">
            <a:extLst>
              <a:ext uri="{FF2B5EF4-FFF2-40B4-BE49-F238E27FC236}">
                <a16:creationId xmlns:a16="http://schemas.microsoft.com/office/drawing/2014/main" id="{A154DE75-438F-44A6-8FAD-6F51F541FF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956" y="4289955"/>
            <a:ext cx="2383716" cy="1588756"/>
          </a:xfrm>
          <a:prstGeom prst="rect">
            <a:avLst/>
          </a:prstGeom>
        </p:spPr>
      </p:pic>
      <p:sp>
        <p:nvSpPr>
          <p:cNvPr id="25" name="TextBox 24">
            <a:extLst>
              <a:ext uri="{FF2B5EF4-FFF2-40B4-BE49-F238E27FC236}">
                <a16:creationId xmlns:a16="http://schemas.microsoft.com/office/drawing/2014/main" id="{AE7BEEC1-E765-4B09-B197-60F6C8BE518B}"/>
              </a:ext>
            </a:extLst>
          </p:cNvPr>
          <p:cNvSpPr txBox="1"/>
          <p:nvPr/>
        </p:nvSpPr>
        <p:spPr>
          <a:xfrm>
            <a:off x="39811" y="6106024"/>
            <a:ext cx="2572378" cy="400110"/>
          </a:xfrm>
          <a:prstGeom prst="rect">
            <a:avLst/>
          </a:prstGeom>
          <a:noFill/>
        </p:spPr>
        <p:txBody>
          <a:bodyPr wrap="square" rtlCol="0">
            <a:spAutoFit/>
          </a:bodyPr>
          <a:lstStyle/>
          <a:p>
            <a:pPr algn="ctr"/>
            <a:r>
              <a:rPr lang="en-GB" sz="2000" dirty="0"/>
              <a:t>Counting</a:t>
            </a:r>
          </a:p>
        </p:txBody>
      </p:sp>
      <p:grpSp>
        <p:nvGrpSpPr>
          <p:cNvPr id="26" name="Group 25">
            <a:extLst>
              <a:ext uri="{FF2B5EF4-FFF2-40B4-BE49-F238E27FC236}">
                <a16:creationId xmlns:a16="http://schemas.microsoft.com/office/drawing/2014/main" id="{83E7AD7C-1DE9-4376-AB2A-83E5FD96E199}"/>
              </a:ext>
            </a:extLst>
          </p:cNvPr>
          <p:cNvGrpSpPr/>
          <p:nvPr/>
        </p:nvGrpSpPr>
        <p:grpSpPr>
          <a:xfrm>
            <a:off x="4303131" y="4383874"/>
            <a:ext cx="2118259" cy="1232569"/>
            <a:chOff x="4112552" y="3452462"/>
            <a:chExt cx="3243585" cy="1710099"/>
          </a:xfrm>
        </p:grpSpPr>
        <p:pic>
          <p:nvPicPr>
            <p:cNvPr id="27" name="Picture 26">
              <a:extLst>
                <a:ext uri="{FF2B5EF4-FFF2-40B4-BE49-F238E27FC236}">
                  <a16:creationId xmlns:a16="http://schemas.microsoft.com/office/drawing/2014/main" id="{238CB745-6F24-4239-BD73-EFAD999588A1}"/>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28" name="Picture 27">
              <a:extLst>
                <a:ext uri="{FF2B5EF4-FFF2-40B4-BE49-F238E27FC236}">
                  <a16:creationId xmlns:a16="http://schemas.microsoft.com/office/drawing/2014/main" id="{AC3F1BBA-7FB7-4898-8EAE-EBED4600BF1B}"/>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47" name="Picture 46">
              <a:extLst>
                <a:ext uri="{FF2B5EF4-FFF2-40B4-BE49-F238E27FC236}">
                  <a16:creationId xmlns:a16="http://schemas.microsoft.com/office/drawing/2014/main" id="{DA386CC8-47FF-46E5-825C-DDDB453F7DC4}"/>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grpSp>
        <p:nvGrpSpPr>
          <p:cNvPr id="48" name="Group 47">
            <a:extLst>
              <a:ext uri="{FF2B5EF4-FFF2-40B4-BE49-F238E27FC236}">
                <a16:creationId xmlns:a16="http://schemas.microsoft.com/office/drawing/2014/main" id="{D2B0A727-33CD-40D3-A3C4-4F4192B2E13B}"/>
              </a:ext>
            </a:extLst>
          </p:cNvPr>
          <p:cNvGrpSpPr/>
          <p:nvPr/>
        </p:nvGrpSpPr>
        <p:grpSpPr>
          <a:xfrm>
            <a:off x="8884121" y="4128400"/>
            <a:ext cx="2201248" cy="1162590"/>
            <a:chOff x="2824353" y="3211472"/>
            <a:chExt cx="1389314" cy="729578"/>
          </a:xfrm>
        </p:grpSpPr>
        <p:pic>
          <p:nvPicPr>
            <p:cNvPr id="49" name="Picture 48">
              <a:extLst>
                <a:ext uri="{FF2B5EF4-FFF2-40B4-BE49-F238E27FC236}">
                  <a16:creationId xmlns:a16="http://schemas.microsoft.com/office/drawing/2014/main" id="{01AE8751-B8D5-4F23-947F-F06F6E2DF8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50" name="Picture 49">
              <a:extLst>
                <a:ext uri="{FF2B5EF4-FFF2-40B4-BE49-F238E27FC236}">
                  <a16:creationId xmlns:a16="http://schemas.microsoft.com/office/drawing/2014/main" id="{E5DB3C39-6376-47CE-9A5F-F10201B51D8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51" name="Picture 50">
              <a:extLst>
                <a:ext uri="{FF2B5EF4-FFF2-40B4-BE49-F238E27FC236}">
                  <a16:creationId xmlns:a16="http://schemas.microsoft.com/office/drawing/2014/main" id="{8B2153A1-9EA9-4884-B707-5F196E4C557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52" name="Picture 51">
              <a:extLst>
                <a:ext uri="{FF2B5EF4-FFF2-40B4-BE49-F238E27FC236}">
                  <a16:creationId xmlns:a16="http://schemas.microsoft.com/office/drawing/2014/main" id="{08C58E6D-D39E-4256-8330-3C2985B87C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Tree>
    <p:extLst>
      <p:ext uri="{BB962C8B-B14F-4D97-AF65-F5344CB8AC3E}">
        <p14:creationId xmlns:p14="http://schemas.microsoft.com/office/powerpoint/2010/main" val="2720069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rtlCol="0">
            <a:spAutoFit/>
          </a:bodyPr>
          <a:lstStyle/>
          <a:p>
            <a:r>
              <a:rPr lang="en-GB" sz="2800" b="1" dirty="0">
                <a:solidFill>
                  <a:schemeClr val="accent4">
                    <a:lumMod val="65000"/>
                    <a:lumOff val="35000"/>
                  </a:schemeClr>
                </a:solidFill>
              </a:rPr>
              <a:t>Let’s do some maths with the children!</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solidFill>
                  <a:schemeClr val="accent4">
                    <a:lumMod val="65000"/>
                    <a:lumOff val="35000"/>
                  </a:schemeClr>
                </a:solidFill>
              </a:rPr>
              <a:t>Look out for when you can use your subitising skills! Get those fast eyes ready!</a:t>
            </a:r>
          </a:p>
        </p:txBody>
      </p:sp>
    </p:spTree>
    <p:extLst>
      <p:ext uri="{BB962C8B-B14F-4D97-AF65-F5344CB8AC3E}">
        <p14:creationId xmlns:p14="http://schemas.microsoft.com/office/powerpoint/2010/main" val="3542588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3230812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617956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FE224FC7-6747-483C-AA56-8CF0C8723B2B}"/>
              </a:ext>
            </a:extLst>
          </p:cNvPr>
          <p:cNvSpPr/>
          <p:nvPr/>
        </p:nvSpPr>
        <p:spPr>
          <a:xfrm>
            <a:off x="552450" y="982176"/>
            <a:ext cx="10267950" cy="2677656"/>
          </a:xfrm>
          <a:prstGeom prst="rect">
            <a:avLst/>
          </a:prstGeom>
        </p:spPr>
        <p:txBody>
          <a:bodyPr wrap="square">
            <a:spAutoFit/>
          </a:bodyPr>
          <a:lstStyle/>
          <a:p>
            <a:r>
              <a:rPr lang="en-GB" sz="2400" b="1" dirty="0">
                <a:latin typeface="Arial" panose="020B0604020202020204" pitchFamily="34" charset="0"/>
                <a:cs typeface="Arial" panose="020B0604020202020204" pitchFamily="34" charset="0"/>
              </a:rPr>
              <a:t>Why was that harder?</a:t>
            </a:r>
          </a:p>
          <a:p>
            <a:r>
              <a:rPr lang="en-GB" sz="2400" dirty="0">
                <a:latin typeface="Arial" panose="020B0604020202020204" pitchFamily="34" charset="0"/>
                <a:cs typeface="Arial" panose="020B0604020202020204" pitchFamily="34" charset="0"/>
              </a:rPr>
              <a:t>There were too many for our brains to recognise instantly (or subitise).</a:t>
            </a:r>
          </a:p>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Let’s try again…</a:t>
            </a:r>
          </a:p>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This time, can you show me on your fingers as well as saying the number?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2952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154416" y="376832"/>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504585" y="376832"/>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154416"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504585"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329500"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28745CCC-51DE-4C1A-AAFF-9E622C874B14}"/>
              </a:ext>
            </a:extLst>
          </p:cNvPr>
          <p:cNvSpPr/>
          <p:nvPr/>
        </p:nvSpPr>
        <p:spPr>
          <a:xfrm>
            <a:off x="408584" y="5243084"/>
            <a:ext cx="8297265" cy="1477328"/>
          </a:xfrm>
          <a:prstGeom prst="rect">
            <a:avLst/>
          </a:prstGeom>
        </p:spPr>
        <p:txBody>
          <a:bodyPr wrap="square">
            <a:spAutoFit/>
          </a:bodyPr>
          <a:lstStyle/>
          <a:p>
            <a:r>
              <a:rPr lang="en-GB" b="1" dirty="0"/>
              <a:t>How many were there this time?</a:t>
            </a:r>
          </a:p>
          <a:p>
            <a:r>
              <a:rPr lang="en-GB" b="1" dirty="0"/>
              <a:t>What helped?</a:t>
            </a:r>
          </a:p>
          <a:p>
            <a:endParaRPr lang="en-GB" dirty="0"/>
          </a:p>
          <a:p>
            <a:r>
              <a:rPr lang="en-GB" dirty="0"/>
              <a:t>Seeing the pattern in the shape of the die face is something that can support subitising.</a:t>
            </a:r>
          </a:p>
        </p:txBody>
      </p:sp>
    </p:spTree>
    <p:extLst>
      <p:ext uri="{BB962C8B-B14F-4D97-AF65-F5344CB8AC3E}">
        <p14:creationId xmlns:p14="http://schemas.microsoft.com/office/powerpoint/2010/main" val="707344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5344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17955" y="194012"/>
            <a:ext cx="6178378" cy="646331"/>
          </a:xfrm>
          <a:prstGeom prst="rect">
            <a:avLst/>
          </a:prstGeom>
          <a:noFill/>
        </p:spPr>
        <p:txBody>
          <a:bodyPr wrap="square">
            <a:spAutoFit/>
          </a:bodyPr>
          <a:lstStyle/>
          <a:p>
            <a:r>
              <a:rPr lang="en-GB" sz="3600" b="1" dirty="0"/>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384605" y="840343"/>
            <a:ext cx="10820400" cy="954107"/>
          </a:xfrm>
          <a:prstGeom prst="rect">
            <a:avLst/>
          </a:prstGeom>
          <a:noFill/>
        </p:spPr>
        <p:txBody>
          <a:bodyPr wrap="square" rtlCol="0">
            <a:spAutoFit/>
          </a:bodyPr>
          <a:lstStyle/>
          <a:p>
            <a:r>
              <a:rPr lang="en-GB" sz="2800" dirty="0"/>
              <a:t>Subitising is the ability to recognise a </a:t>
            </a:r>
            <a:r>
              <a:rPr lang="en-GB" sz="2800" i="1" dirty="0"/>
              <a:t>small quantity </a:t>
            </a:r>
            <a:r>
              <a:rPr lang="en-GB" sz="2800" dirty="0"/>
              <a:t>of objects </a:t>
            </a:r>
            <a:r>
              <a:rPr lang="en-GB" sz="2800" i="1" dirty="0"/>
              <a:t>without the need to count</a:t>
            </a:r>
            <a:r>
              <a:rPr lang="en-GB" sz="2800" dirty="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384604" y="1993355"/>
            <a:ext cx="10700951" cy="1384995"/>
          </a:xfrm>
          <a:prstGeom prst="rect">
            <a:avLst/>
          </a:prstGeom>
          <a:noFill/>
        </p:spPr>
        <p:txBody>
          <a:bodyPr wrap="square" rtlCol="0">
            <a:spAutoFit/>
          </a:bodyPr>
          <a:lstStyle/>
          <a:p>
            <a:r>
              <a:rPr lang="en-GB" sz="2800" dirty="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532126" y="454322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870291" y="3628225"/>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1878116" y="4095379"/>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696957" y="3714721"/>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375080" y="4677865"/>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051135" y="4184539"/>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755864" y="4497865"/>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7928858" y="36308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210142" y="4511641"/>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BD49807-6BD5-455C-B5B9-04FD81F6BB1A}"/>
              </a:ext>
            </a:extLst>
          </p:cNvPr>
          <p:cNvSpPr/>
          <p:nvPr/>
        </p:nvSpPr>
        <p:spPr>
          <a:xfrm>
            <a:off x="209550" y="5171192"/>
            <a:ext cx="11658600" cy="1477328"/>
          </a:xfrm>
          <a:prstGeom prst="rect">
            <a:avLst/>
          </a:prstGeom>
          <a:solidFill>
            <a:schemeClr val="bg1"/>
          </a:solidFill>
        </p:spPr>
        <p:txBody>
          <a:bodyPr wrap="square">
            <a:spAutoFit/>
          </a:bodyPr>
          <a:lstStyle/>
          <a:p>
            <a:pPr marL="171450" indent="-171450">
              <a:buFont typeface="Arial" panose="020B0604020202020204" pitchFamily="34" charset="0"/>
              <a:buChar char="•"/>
            </a:pPr>
            <a:r>
              <a:rPr lang="en-GB" dirty="0"/>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dirty="0"/>
              <a:t>It is a really important skill that we can build on and will help children build number sense that they can use for maths later on in school.</a:t>
            </a:r>
          </a:p>
          <a:p>
            <a:pPr marL="171450" indent="-171450">
              <a:buFont typeface="Arial" panose="020B0604020202020204" pitchFamily="34" charset="0"/>
              <a:buChar char="•"/>
            </a:pPr>
            <a:r>
              <a:rPr lang="en-GB" dirty="0"/>
              <a:t>Seeing the number of objects in lots of different ways (arrangements) supports children’s maths later on.</a:t>
            </a:r>
          </a:p>
        </p:txBody>
      </p:sp>
    </p:spTree>
    <p:extLst>
      <p:ext uri="{BB962C8B-B14F-4D97-AF65-F5344CB8AC3E}">
        <p14:creationId xmlns:p14="http://schemas.microsoft.com/office/powerpoint/2010/main" val="1028880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14416" y="215205"/>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knowing how numbers are ‘made’ help children?</a:t>
            </a:r>
          </a:p>
        </p:txBody>
      </p:sp>
      <p:sp>
        <p:nvSpPr>
          <p:cNvPr id="4" name="Rectangle 3">
            <a:extLst>
              <a:ext uri="{FF2B5EF4-FFF2-40B4-BE49-F238E27FC236}">
                <a16:creationId xmlns:a16="http://schemas.microsoft.com/office/drawing/2014/main" id="{B5BE46E8-4351-4C4A-9A14-2B8034EBABA0}"/>
              </a:ext>
            </a:extLst>
          </p:cNvPr>
          <p:cNvSpPr/>
          <p:nvPr/>
        </p:nvSpPr>
        <p:spPr>
          <a:xfrm>
            <a:off x="215852" y="916230"/>
            <a:ext cx="11333184" cy="1569660"/>
          </a:xfrm>
          <a:prstGeom prst="rect">
            <a:avLst/>
          </a:prstGeom>
        </p:spPr>
        <p:txBody>
          <a:bodyPr wrap="square">
            <a:spAutoFit/>
          </a:bodyPr>
          <a:lstStyle/>
          <a:p>
            <a:r>
              <a:rPr lang="en-GB" sz="2400" b="1" dirty="0">
                <a:solidFill>
                  <a:schemeClr val="bg2">
                    <a:lumMod val="25000"/>
                  </a:schemeClr>
                </a:solidFill>
                <a:latin typeface="Arial" panose="020B0604020202020204" pitchFamily="34" charset="0"/>
                <a:cs typeface="Arial" panose="020B0604020202020204" pitchFamily="34" charset="0"/>
              </a:rPr>
              <a:t>The numbers that the children use may be smaller than what they can do at home, but </a:t>
            </a:r>
            <a:r>
              <a:rPr lang="en-GB" sz="2400" b="1" dirty="0">
                <a:solidFill>
                  <a:srgbClr val="FF0000"/>
                </a:solidFill>
                <a:latin typeface="Arial" panose="020B0604020202020204" pitchFamily="34" charset="0"/>
                <a:cs typeface="Arial" panose="020B0604020202020204" pitchFamily="34" charset="0"/>
              </a:rPr>
              <a:t>we are purposefully focusing on smaller numbers so that the children can develop a deep understanding of numbers </a:t>
            </a:r>
            <a:r>
              <a:rPr lang="en-GB" sz="2400" b="1" dirty="0">
                <a:solidFill>
                  <a:schemeClr val="bg2">
                    <a:lumMod val="25000"/>
                  </a:schemeClr>
                </a:solidFill>
                <a:latin typeface="Arial" panose="020B0604020202020204" pitchFamily="34" charset="0"/>
                <a:cs typeface="Arial" panose="020B0604020202020204" pitchFamily="34" charset="0"/>
              </a:rPr>
              <a:t>to develop that good number sense an d be able to apply this in their future learning.  </a:t>
            </a:r>
          </a:p>
        </p:txBody>
      </p:sp>
      <p:pic>
        <p:nvPicPr>
          <p:cNvPr id="13" name="Picture 12">
            <a:extLst>
              <a:ext uri="{FF2B5EF4-FFF2-40B4-BE49-F238E27FC236}">
                <a16:creationId xmlns:a16="http://schemas.microsoft.com/office/drawing/2014/main" id="{26E45F80-3C4F-4A42-A1E9-1251D9CFE7F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83044" y="3238819"/>
            <a:ext cx="2190107" cy="3814328"/>
          </a:xfrm>
          <a:prstGeom prst="rect">
            <a:avLst/>
          </a:prstGeom>
        </p:spPr>
      </p:pic>
      <p:sp>
        <p:nvSpPr>
          <p:cNvPr id="17" name="Speech Bubble: Rectangle with Corners Rounded 16">
            <a:extLst>
              <a:ext uri="{FF2B5EF4-FFF2-40B4-BE49-F238E27FC236}">
                <a16:creationId xmlns:a16="http://schemas.microsoft.com/office/drawing/2014/main" id="{34F07683-AAD2-4073-B340-435061D01F40}"/>
              </a:ext>
            </a:extLst>
          </p:cNvPr>
          <p:cNvSpPr/>
          <p:nvPr/>
        </p:nvSpPr>
        <p:spPr>
          <a:xfrm>
            <a:off x="1178097" y="2614109"/>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6 is made of 4 and 2 so</a:t>
            </a:r>
            <a:r>
              <a:rPr kumimoji="0" lang="en-GB" sz="3200" b="0" i="0" u="none" strike="noStrike" kern="1200" cap="none" spc="0" normalizeH="0" noProof="0" dirty="0">
                <a:ln>
                  <a:noFill/>
                </a:ln>
                <a:solidFill>
                  <a:srgbClr val="000000">
                    <a:lumMod val="65000"/>
                    <a:lumOff val="35000"/>
                  </a:srgbClr>
                </a:solidFill>
                <a:effectLst/>
                <a:uLnTx/>
                <a:uFillTx/>
                <a:latin typeface="Arial"/>
                <a:ea typeface="+mn-ea"/>
                <a:cs typeface="+mn-cs"/>
              </a:rPr>
              <a:t> I will also know</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sp>
        <p:nvSpPr>
          <p:cNvPr id="18" name="TextBox 17">
            <a:extLst>
              <a:ext uri="{FF2B5EF4-FFF2-40B4-BE49-F238E27FC236}">
                <a16:creationId xmlns:a16="http://schemas.microsoft.com/office/drawing/2014/main" id="{1C3A5C9C-5C4C-40A7-AD2B-641DE1C76803}"/>
              </a:ext>
            </a:extLst>
          </p:cNvPr>
          <p:cNvSpPr txBox="1"/>
          <p:nvPr/>
        </p:nvSpPr>
        <p:spPr>
          <a:xfrm>
            <a:off x="2508175" y="394320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 + 20</a:t>
            </a:r>
          </a:p>
        </p:txBody>
      </p:sp>
      <p:sp>
        <p:nvSpPr>
          <p:cNvPr id="19" name="TextBox 18">
            <a:extLst>
              <a:ext uri="{FF2B5EF4-FFF2-40B4-BE49-F238E27FC236}">
                <a16:creationId xmlns:a16="http://schemas.microsoft.com/office/drawing/2014/main" id="{21F4C02F-1A10-42C4-95DB-E0EE077C5DB9}"/>
              </a:ext>
            </a:extLst>
          </p:cNvPr>
          <p:cNvSpPr txBox="1"/>
          <p:nvPr/>
        </p:nvSpPr>
        <p:spPr>
          <a:xfrm>
            <a:off x="1847084" y="4896537"/>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400 + 200</a:t>
            </a:r>
          </a:p>
        </p:txBody>
      </p:sp>
      <p:sp>
        <p:nvSpPr>
          <p:cNvPr id="20" name="TextBox 19">
            <a:extLst>
              <a:ext uri="{FF2B5EF4-FFF2-40B4-BE49-F238E27FC236}">
                <a16:creationId xmlns:a16="http://schemas.microsoft.com/office/drawing/2014/main" id="{0E2461E3-B3B1-49BA-9CE3-026BD5AA6D54}"/>
              </a:ext>
            </a:extLst>
          </p:cNvPr>
          <p:cNvSpPr txBox="1"/>
          <p:nvPr/>
        </p:nvSpPr>
        <p:spPr>
          <a:xfrm>
            <a:off x="6763518" y="2719954"/>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6 - 2</a:t>
            </a:r>
          </a:p>
        </p:txBody>
      </p:sp>
      <p:sp>
        <p:nvSpPr>
          <p:cNvPr id="21" name="TextBox 20">
            <a:extLst>
              <a:ext uri="{FF2B5EF4-FFF2-40B4-BE49-F238E27FC236}">
                <a16:creationId xmlns:a16="http://schemas.microsoft.com/office/drawing/2014/main" id="{8F189553-06CE-42B4-A93C-E39D2F88DA5E}"/>
              </a:ext>
            </a:extLst>
          </p:cNvPr>
          <p:cNvSpPr txBox="1"/>
          <p:nvPr/>
        </p:nvSpPr>
        <p:spPr>
          <a:xfrm>
            <a:off x="6566049" y="3723459"/>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60 - 20</a:t>
            </a:r>
          </a:p>
        </p:txBody>
      </p:sp>
      <p:sp>
        <p:nvSpPr>
          <p:cNvPr id="22" name="TextBox 21">
            <a:extLst>
              <a:ext uri="{FF2B5EF4-FFF2-40B4-BE49-F238E27FC236}">
                <a16:creationId xmlns:a16="http://schemas.microsoft.com/office/drawing/2014/main" id="{DD476395-7DFE-40C7-8CFA-8D23293D5377}"/>
              </a:ext>
            </a:extLst>
          </p:cNvPr>
          <p:cNvSpPr txBox="1"/>
          <p:nvPr/>
        </p:nvSpPr>
        <p:spPr>
          <a:xfrm>
            <a:off x="5421952" y="4761262"/>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0.4 + 0.2</a:t>
            </a:r>
          </a:p>
        </p:txBody>
      </p:sp>
      <p:sp>
        <p:nvSpPr>
          <p:cNvPr id="23" name="TextBox 22">
            <a:extLst>
              <a:ext uri="{FF2B5EF4-FFF2-40B4-BE49-F238E27FC236}">
                <a16:creationId xmlns:a16="http://schemas.microsoft.com/office/drawing/2014/main" id="{E9132CC0-D011-4EBD-A0A4-DCBC3E824C42}"/>
              </a:ext>
            </a:extLst>
          </p:cNvPr>
          <p:cNvSpPr txBox="1"/>
          <p:nvPr/>
        </p:nvSpPr>
        <p:spPr>
          <a:xfrm>
            <a:off x="6096000" y="5680525"/>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0.6 - 0.2</a:t>
            </a:r>
          </a:p>
        </p:txBody>
      </p:sp>
    </p:spTree>
    <p:extLst>
      <p:ext uri="{BB962C8B-B14F-4D97-AF65-F5344CB8AC3E}">
        <p14:creationId xmlns:p14="http://schemas.microsoft.com/office/powerpoint/2010/main" val="269701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19" grpId="0"/>
      <p:bldP spid="20" grpId="0"/>
      <p:bldP spid="21" grpId="0"/>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71D1AE-9948-4FD8-A3C1-8CE566E03305}"/>
              </a:ext>
            </a:extLst>
          </p:cNvPr>
          <p:cNvSpPr/>
          <p:nvPr/>
        </p:nvSpPr>
        <p:spPr>
          <a:xfrm>
            <a:off x="379444" y="1148053"/>
            <a:ext cx="11395789" cy="2523768"/>
          </a:xfrm>
          <a:prstGeom prst="rect">
            <a:avLst/>
          </a:prstGeom>
        </p:spPr>
        <p:txBody>
          <a:bodyPr wrap="square">
            <a:spAutoFit/>
          </a:bodyPr>
          <a:lstStyle/>
          <a:p>
            <a:r>
              <a:rPr lang="en-GB" sz="2000" dirty="0">
                <a:solidFill>
                  <a:srgbClr val="000000"/>
                </a:solidFill>
                <a:latin typeface="Arial" panose="020B0604020202020204" pitchFamily="34" charset="0"/>
                <a:cs typeface="Arial" panose="020B0604020202020204" pitchFamily="34" charset="0"/>
                <a:sym typeface="Arial"/>
              </a:rPr>
              <a:t>In school we use </a:t>
            </a:r>
            <a:r>
              <a:rPr lang="en-GB" sz="2000" b="1" dirty="0">
                <a:latin typeface="Arial" panose="020B0604020202020204" pitchFamily="34" charset="0"/>
                <a:cs typeface="Arial" panose="020B0604020202020204" pitchFamily="34" charset="0"/>
                <a:sym typeface="Arial"/>
              </a:rPr>
              <a:t>stem sentences </a:t>
            </a:r>
            <a:r>
              <a:rPr lang="en-GB" sz="2000" dirty="0">
                <a:solidFill>
                  <a:srgbClr val="000000"/>
                </a:solidFill>
                <a:latin typeface="Arial" panose="020B0604020202020204" pitchFamily="34" charset="0"/>
                <a:cs typeface="Arial" panose="020B0604020202020204" pitchFamily="34" charset="0"/>
                <a:sym typeface="Arial"/>
              </a:rPr>
              <a:t>to </a:t>
            </a:r>
            <a:r>
              <a:rPr lang="en-GB" sz="2000" dirty="0">
                <a:latin typeface="Arial" panose="020B0604020202020204" pitchFamily="34" charset="0"/>
                <a:cs typeface="Arial" panose="020B0604020202020204" pitchFamily="34" charset="0"/>
              </a:rPr>
              <a:t>improve mathematical thinking and communication skills. They can help children to: </a:t>
            </a:r>
          </a:p>
          <a:p>
            <a:pPr marL="342900" indent="-342900">
              <a:buFontTx/>
              <a:buChar char="-"/>
            </a:pPr>
            <a:r>
              <a:rPr lang="en-GB" sz="2000" dirty="0">
                <a:latin typeface="Arial" panose="020B0604020202020204" pitchFamily="34" charset="0"/>
                <a:cs typeface="Arial" panose="020B0604020202020204" pitchFamily="34" charset="0"/>
              </a:rPr>
              <a:t>build a deeper understanding of mathematical concepts, </a:t>
            </a:r>
          </a:p>
          <a:p>
            <a:pPr marL="342900" indent="-342900">
              <a:buFontTx/>
              <a:buChar char="-"/>
            </a:pPr>
            <a:r>
              <a:rPr lang="en-GB" sz="2000" dirty="0">
                <a:latin typeface="Arial" panose="020B0604020202020204" pitchFamily="34" charset="0"/>
                <a:cs typeface="Arial" panose="020B0604020202020204" pitchFamily="34" charset="0"/>
              </a:rPr>
              <a:t>visualize problems before they move on to more abstract concepts, </a:t>
            </a:r>
          </a:p>
          <a:p>
            <a:pPr marL="342900" indent="-342900">
              <a:buFontTx/>
              <a:buChar char="-"/>
            </a:pPr>
            <a:r>
              <a:rPr lang="en-GB" sz="2000" dirty="0">
                <a:latin typeface="Arial" panose="020B0604020202020204" pitchFamily="34" charset="0"/>
                <a:cs typeface="Arial" panose="020B0604020202020204" pitchFamily="34" charset="0"/>
              </a:rPr>
              <a:t>break down problems into smaller chunks,</a:t>
            </a:r>
          </a:p>
          <a:p>
            <a:pPr marL="342900" indent="-342900">
              <a:buFontTx/>
              <a:buChar char="-"/>
            </a:pPr>
            <a:r>
              <a:rPr lang="en-GB" sz="2000" dirty="0">
                <a:latin typeface="Arial" panose="020B0604020202020204" pitchFamily="34" charset="0"/>
                <a:cs typeface="Arial" panose="020B0604020202020204" pitchFamily="34" charset="0"/>
              </a:rPr>
              <a:t>encourage the children to use mathematical vocabulary to discuss and explain their ideas and reasoning. </a:t>
            </a:r>
          </a:p>
          <a:p>
            <a:pPr lvl="0"/>
            <a:endParaRPr lang="en-GB" dirty="0"/>
          </a:p>
        </p:txBody>
      </p:sp>
      <p:pic>
        <p:nvPicPr>
          <p:cNvPr id="6" name="Google Shape;215;p9">
            <a:extLst>
              <a:ext uri="{FF2B5EF4-FFF2-40B4-BE49-F238E27FC236}">
                <a16:creationId xmlns:a16="http://schemas.microsoft.com/office/drawing/2014/main" id="{B4B4A0E7-896B-45A9-9F60-EB03127580F9}"/>
              </a:ext>
            </a:extLst>
          </p:cNvPr>
          <p:cNvPicPr preferRelativeResize="0"/>
          <p:nvPr/>
        </p:nvPicPr>
        <p:blipFill rotWithShape="1">
          <a:blip r:embed="rId3">
            <a:alphaModFix/>
          </a:blip>
          <a:srcRect/>
          <a:stretch/>
        </p:blipFill>
        <p:spPr>
          <a:xfrm>
            <a:off x="379445" y="4009932"/>
            <a:ext cx="2662336" cy="1700015"/>
          </a:xfrm>
          <a:prstGeom prst="rect">
            <a:avLst/>
          </a:prstGeom>
          <a:noFill/>
          <a:ln>
            <a:noFill/>
          </a:ln>
        </p:spPr>
      </p:pic>
      <p:sp>
        <p:nvSpPr>
          <p:cNvPr id="7" name="Rectangle 6">
            <a:extLst>
              <a:ext uri="{FF2B5EF4-FFF2-40B4-BE49-F238E27FC236}">
                <a16:creationId xmlns:a16="http://schemas.microsoft.com/office/drawing/2014/main" id="{5F6166D3-E818-4443-ABDA-6DCC9D0A1545}"/>
              </a:ext>
            </a:extLst>
          </p:cNvPr>
          <p:cNvSpPr/>
          <p:nvPr/>
        </p:nvSpPr>
        <p:spPr>
          <a:xfrm>
            <a:off x="379444" y="317056"/>
            <a:ext cx="11134531" cy="830997"/>
          </a:xfrm>
          <a:prstGeom prst="rect">
            <a:avLst/>
          </a:prstGeom>
        </p:spPr>
        <p:txBody>
          <a:bodyPr wrap="square">
            <a:spAutoFit/>
          </a:bodyPr>
          <a:lstStyle/>
          <a:p>
            <a:pPr lvl="0"/>
            <a:r>
              <a:rPr lang="en-GB" sz="2400" b="1" dirty="0">
                <a:solidFill>
                  <a:srgbClr val="000000"/>
                </a:solidFill>
                <a:latin typeface="Arial" panose="020B0604020202020204" pitchFamily="34" charset="0"/>
                <a:ea typeface="Arial"/>
                <a:cs typeface="Arial" panose="020B0604020202020204" pitchFamily="34" charset="0"/>
                <a:sym typeface="Arial"/>
              </a:rPr>
              <a:t>Language development: </a:t>
            </a:r>
            <a:r>
              <a:rPr lang="en-GB" sz="2400" dirty="0">
                <a:solidFill>
                  <a:srgbClr val="000000"/>
                </a:solidFill>
                <a:latin typeface="Arial" panose="020B0604020202020204" pitchFamily="34" charset="0"/>
                <a:ea typeface="Arial"/>
                <a:cs typeface="Arial" panose="020B0604020202020204" pitchFamily="34" charset="0"/>
                <a:sym typeface="Arial"/>
              </a:rPr>
              <a:t>The way that children speak and write about mathematics has been shown to have an impact on their success.</a:t>
            </a:r>
          </a:p>
        </p:txBody>
      </p:sp>
      <p:sp>
        <p:nvSpPr>
          <p:cNvPr id="2" name="Rectangle 1">
            <a:extLst>
              <a:ext uri="{FF2B5EF4-FFF2-40B4-BE49-F238E27FC236}">
                <a16:creationId xmlns:a16="http://schemas.microsoft.com/office/drawing/2014/main" id="{BBD8093F-98F0-42A3-90AB-742FE39365C5}"/>
              </a:ext>
            </a:extLst>
          </p:cNvPr>
          <p:cNvSpPr/>
          <p:nvPr/>
        </p:nvSpPr>
        <p:spPr>
          <a:xfrm>
            <a:off x="3215950" y="3250939"/>
            <a:ext cx="6096000" cy="3326680"/>
          </a:xfrm>
          <a:prstGeom prst="rect">
            <a:avLst/>
          </a:prstGeom>
          <a:solidFill>
            <a:schemeClr val="accent5">
              <a:lumMod val="40000"/>
              <a:lumOff val="60000"/>
            </a:schemeClr>
          </a:solidFill>
        </p:spPr>
        <p:txBody>
          <a:bodyPr>
            <a:spAutoFit/>
          </a:bodyPr>
          <a:lstStyle/>
          <a:p>
            <a:pPr lvl="0">
              <a:lnSpc>
                <a:spcPct val="115000"/>
              </a:lnSpc>
              <a:spcBef>
                <a:spcPts val="200"/>
              </a:spcBef>
              <a:spcAft>
                <a:spcPts val="200"/>
              </a:spcAft>
            </a:pPr>
            <a:r>
              <a:rPr lang="en-GB" b="1" u="sng" dirty="0">
                <a:latin typeface="Arial" panose="020B0604020202020204" pitchFamily="34" charset="0"/>
                <a:cs typeface="Arial" panose="020B0604020202020204" pitchFamily="34" charset="0"/>
                <a:sym typeface="Arial"/>
              </a:rPr>
              <a:t>STEM SENTENCES USED IN SCHOOL </a:t>
            </a:r>
            <a:endParaRPr lang="en-GB" u="sng"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 do you notice?</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If I know… then I know…’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What’s the same? What’s different?</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Tell me more.../Talk me through what you did</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Convince me that you are right/ Is this the only answer/ Is there another way of working out the answer?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Which is the odd one out? Explain why?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spcBef>
                <a:spcPts val="200"/>
              </a:spcBef>
              <a:spcAft>
                <a:spcPts val="200"/>
              </a:spcAft>
              <a:buFont typeface="Symbol" panose="05050102010706020507" pitchFamily="18" charset="2"/>
              <a:buChar char=""/>
            </a:pPr>
            <a:r>
              <a:rPr lang="en-GB" dirty="0">
                <a:latin typeface="Arial" panose="020B0604020202020204" pitchFamily="34" charset="0"/>
                <a:ea typeface="Times New Roman" panose="02020603050405020304" pitchFamily="18" charset="0"/>
                <a:cs typeface="Arial" panose="020B0604020202020204" pitchFamily="34" charset="0"/>
              </a:rPr>
              <a:t>Spot the error/ ‘What’s wrong with this?’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890325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F602D3-E50B-44F8-B73D-C6F7340DAE47}"/>
              </a:ext>
            </a:extLst>
          </p:cNvPr>
          <p:cNvSpPr txBox="1">
            <a:spLocks noGrp="1"/>
          </p:cNvSpPr>
          <p:nvPr>
            <p:ph type="title"/>
          </p:nvPr>
        </p:nvSpPr>
        <p:spPr>
          <a:xfrm>
            <a:off x="160177" y="152994"/>
            <a:ext cx="5935823" cy="954107"/>
          </a:xfrm>
          <a:prstGeom prst="rect">
            <a:avLst/>
          </a:prstGeom>
          <a:noFill/>
        </p:spPr>
        <p:txBody>
          <a:bodyPr wrap="square" rtlCol="0">
            <a:spAutoFit/>
          </a:bodyPr>
          <a:lstStyle/>
          <a:p>
            <a:pPr lvl="0">
              <a:lnSpc>
                <a:spcPct val="100000"/>
              </a:lnSpc>
              <a:spcBef>
                <a:spcPts val="0"/>
              </a:spcBef>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 us take a look at some of the activities involved in the project. </a:t>
            </a:r>
          </a:p>
        </p:txBody>
      </p:sp>
      <p:sp>
        <p:nvSpPr>
          <p:cNvPr id="8" name="Rectangle 7">
            <a:extLst>
              <a:ext uri="{FF2B5EF4-FFF2-40B4-BE49-F238E27FC236}">
                <a16:creationId xmlns:a16="http://schemas.microsoft.com/office/drawing/2014/main" id="{0A517EB9-DD10-4293-911C-FB4CB5A7F6A0}"/>
              </a:ext>
            </a:extLst>
          </p:cNvPr>
          <p:cNvSpPr/>
          <p:nvPr/>
        </p:nvSpPr>
        <p:spPr>
          <a:xfrm>
            <a:off x="196725" y="1544234"/>
            <a:ext cx="6096000" cy="5016758"/>
          </a:xfrm>
          <a:prstGeom prst="rect">
            <a:avLst/>
          </a:prstGeom>
        </p:spPr>
        <p:txBody>
          <a:bodyPr>
            <a:spAutoFit/>
          </a:bodyPr>
          <a:lstStyle/>
          <a:p>
            <a:r>
              <a:rPr lang="en-GB" sz="2000" dirty="0">
                <a:latin typeface="Arial" panose="020B0604020202020204" pitchFamily="34" charset="0"/>
                <a:cs typeface="Arial" panose="020B0604020202020204" pitchFamily="34" charset="0"/>
              </a:rPr>
              <a:t>The home learning sheet and diary asks you to complete certain activities on certain days. Try to keep to this if possible, but if you have to move days around due to other commitments, that is fine.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We understand that children have clubs and activities which may mean they have to ‘miss’ certain days, in these cases we are asking you to complete the tasks at the weekend instead- it is </a:t>
            </a:r>
            <a:r>
              <a:rPr lang="en-GB" sz="2000" dirty="0">
                <a:solidFill>
                  <a:srgbClr val="FF0000"/>
                </a:solidFill>
                <a:latin typeface="Arial" panose="020B0604020202020204" pitchFamily="34" charset="0"/>
                <a:cs typeface="Arial" panose="020B0604020202020204" pitchFamily="34" charset="0"/>
              </a:rPr>
              <a:t>only 10 minutes a day!</a:t>
            </a:r>
            <a:r>
              <a:rPr lang="en-GB" sz="20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sym typeface="Wingdings" panose="05000000000000000000" pitchFamily="2" charset="2"/>
              </a:rPr>
              <a:t> </a:t>
            </a:r>
            <a:endParaRPr lang="en-GB" sz="2000" dirty="0">
              <a:solidFill>
                <a:srgbClr val="FF0000"/>
              </a:solidFill>
              <a:latin typeface="Arial" panose="020B0604020202020204" pitchFamily="34" charset="0"/>
              <a:cs typeface="Arial" panose="020B0604020202020204" pitchFamily="34" charset="0"/>
            </a:endParaRP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Where possible, we would like families to stick to the order of the homework exercises.</a:t>
            </a:r>
            <a:r>
              <a:rPr lang="en-GB" sz="2000" dirty="0">
                <a:latin typeface="Arial" panose="020B0604020202020204" pitchFamily="34" charset="0"/>
                <a:cs typeface="Arial" panose="020B0604020202020204" pitchFamily="34" charset="0"/>
              </a:rPr>
              <a:t> The additional activities are optional. The might be attempted on the same day, or at the weekend, depending on time.</a:t>
            </a:r>
          </a:p>
        </p:txBody>
      </p:sp>
      <p:pic>
        <p:nvPicPr>
          <p:cNvPr id="9" name="Picture 8">
            <a:extLst>
              <a:ext uri="{FF2B5EF4-FFF2-40B4-BE49-F238E27FC236}">
                <a16:creationId xmlns:a16="http://schemas.microsoft.com/office/drawing/2014/main" id="{FD542523-4148-463A-B269-59ED36342559}"/>
              </a:ext>
            </a:extLst>
          </p:cNvPr>
          <p:cNvPicPr>
            <a:picLocks noChangeAspect="1"/>
          </p:cNvPicPr>
          <p:nvPr/>
        </p:nvPicPr>
        <p:blipFill>
          <a:blip r:embed="rId3"/>
          <a:stretch>
            <a:fillRect/>
          </a:stretch>
        </p:blipFill>
        <p:spPr>
          <a:xfrm>
            <a:off x="5901605" y="456697"/>
            <a:ext cx="810229" cy="913395"/>
          </a:xfrm>
          <a:prstGeom prst="rect">
            <a:avLst/>
          </a:prstGeom>
        </p:spPr>
      </p:pic>
      <p:pic>
        <p:nvPicPr>
          <p:cNvPr id="10" name="Picture 9">
            <a:extLst>
              <a:ext uri="{FF2B5EF4-FFF2-40B4-BE49-F238E27FC236}">
                <a16:creationId xmlns:a16="http://schemas.microsoft.com/office/drawing/2014/main" id="{70396938-0762-4ECA-9845-32CA7C0AE015}"/>
              </a:ext>
            </a:extLst>
          </p:cNvPr>
          <p:cNvPicPr>
            <a:picLocks noChangeAspect="1"/>
          </p:cNvPicPr>
          <p:nvPr/>
        </p:nvPicPr>
        <p:blipFill>
          <a:blip r:embed="rId4"/>
          <a:stretch>
            <a:fillRect/>
          </a:stretch>
        </p:blipFill>
        <p:spPr>
          <a:xfrm>
            <a:off x="7165285" y="297008"/>
            <a:ext cx="4866538" cy="6209906"/>
          </a:xfrm>
          <a:prstGeom prst="rect">
            <a:avLst/>
          </a:prstGeom>
        </p:spPr>
      </p:pic>
      <p:sp>
        <p:nvSpPr>
          <p:cNvPr id="11" name="Rectangle 10">
            <a:extLst>
              <a:ext uri="{FF2B5EF4-FFF2-40B4-BE49-F238E27FC236}">
                <a16:creationId xmlns:a16="http://schemas.microsoft.com/office/drawing/2014/main" id="{E081874E-EB1A-46C6-A16B-CF64129CC461}"/>
              </a:ext>
            </a:extLst>
          </p:cNvPr>
          <p:cNvSpPr/>
          <p:nvPr/>
        </p:nvSpPr>
        <p:spPr>
          <a:xfrm>
            <a:off x="7291002" y="828300"/>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5043ED74-7E55-4A75-8338-2E968D10743F}"/>
              </a:ext>
            </a:extLst>
          </p:cNvPr>
          <p:cNvSpPr/>
          <p:nvPr/>
        </p:nvSpPr>
        <p:spPr>
          <a:xfrm>
            <a:off x="9711700" y="828300"/>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8308C5AA-EA5F-4963-BC1E-8056BC5E2592}"/>
              </a:ext>
            </a:extLst>
          </p:cNvPr>
          <p:cNvSpPr/>
          <p:nvPr/>
        </p:nvSpPr>
        <p:spPr>
          <a:xfrm>
            <a:off x="7291002" y="3898877"/>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67210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3"/>
                                        </p:tgtEl>
                                      </p:cBhvr>
                                    </p:animEffect>
                                    <p:set>
                                      <p:cBhvr>
                                        <p:cTn id="2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dirty="0"/>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526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4401205"/>
          </a:xfrm>
          <a:prstGeom prst="rect">
            <a:avLst/>
          </a:prstGeom>
          <a:noFill/>
        </p:spPr>
        <p:txBody>
          <a:bodyPr wrap="square" rtlCol="0">
            <a:spAutoFit/>
          </a:bodyPr>
          <a:lstStyle/>
          <a:p>
            <a:r>
              <a:rPr lang="en-GB" sz="2800" dirty="0"/>
              <a:t>Grown-ups:</a:t>
            </a:r>
          </a:p>
          <a:p>
            <a:endParaRPr lang="en-GB" sz="2800" dirty="0"/>
          </a:p>
          <a:p>
            <a:r>
              <a:rPr lang="en-GB" sz="2800" dirty="0"/>
              <a:t>Please cut these into 12 separate cards and hand them to your child.</a:t>
            </a:r>
          </a:p>
          <a:p>
            <a:endParaRPr lang="en-GB" sz="2800" dirty="0"/>
          </a:p>
          <a:p>
            <a:r>
              <a:rPr lang="en-GB" sz="2800" dirty="0"/>
              <a:t>Children:</a:t>
            </a:r>
          </a:p>
          <a:p>
            <a:endParaRPr lang="en-GB" sz="2800" dirty="0"/>
          </a:p>
          <a:p>
            <a:r>
              <a:rPr lang="en-GB" sz="2800" dirty="0"/>
              <a:t>Please spread the cards out and place them </a:t>
            </a:r>
            <a:r>
              <a:rPr lang="en-GB" sz="2800" b="1" i="1" dirty="0"/>
              <a:t>face-down</a:t>
            </a:r>
            <a:r>
              <a:rPr lang="en-GB" sz="2800" dirty="0"/>
              <a:t> in front of you. (Ask the grown-up for help if unsure).</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dirty="0"/>
              <a:t>Take turns to turn two cards over and say the number you can see.</a:t>
            </a:r>
          </a:p>
          <a:p>
            <a:endParaRPr lang="en-GB" sz="2800" dirty="0"/>
          </a:p>
          <a:p>
            <a:endParaRPr lang="en-GB" sz="2800" dirty="0"/>
          </a:p>
          <a:p>
            <a:r>
              <a:rPr lang="en-GB" sz="2800" dirty="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67582" y="2272418"/>
            <a:ext cx="776216" cy="1461370"/>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282458" y="2482202"/>
            <a:ext cx="776216" cy="1461370"/>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752318" y="144128"/>
            <a:ext cx="776216" cy="1461370"/>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32506" y="1796863"/>
            <a:ext cx="776216" cy="1461370"/>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5904808" y="177938"/>
            <a:ext cx="6287192" cy="2677656"/>
          </a:xfrm>
          <a:prstGeom prst="rect">
            <a:avLst/>
          </a:prstGeom>
          <a:noFill/>
        </p:spPr>
        <p:txBody>
          <a:bodyPr wrap="square" rtlCol="0">
            <a:spAutoFit/>
          </a:bodyPr>
          <a:lstStyle/>
          <a:p>
            <a:r>
              <a:rPr lang="en-GB" sz="2800" dirty="0"/>
              <a:t>When it is your turn, if you turn over two cards that are the same, you can keep them.</a:t>
            </a:r>
          </a:p>
          <a:p>
            <a:endParaRPr lang="en-GB" sz="2800" dirty="0"/>
          </a:p>
          <a:p>
            <a:r>
              <a:rPr lang="en-GB" sz="2800" dirty="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302110" y="493796"/>
            <a:ext cx="769887" cy="1403491"/>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2875660"/>
            <a:ext cx="776216" cy="1461370"/>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7472527" y="3113473"/>
            <a:ext cx="4879007" cy="923330"/>
          </a:xfrm>
          <a:prstGeom prst="rect">
            <a:avLst/>
          </a:prstGeom>
          <a:noFill/>
        </p:spPr>
        <p:txBody>
          <a:bodyPr wrap="square" rtlCol="0">
            <a:spAutoFit/>
          </a:bodyPr>
          <a:lstStyle/>
          <a:p>
            <a:r>
              <a:rPr lang="en-GB" b="1" dirty="0"/>
              <a:t>In Weeks 3 and 5, you will receive extra cards to practise subitising with bigger numbers. Don’t throw your cards away!</a:t>
            </a:r>
          </a:p>
        </p:txBody>
      </p:sp>
      <p:sp>
        <p:nvSpPr>
          <p:cNvPr id="9" name="Rectangle 8">
            <a:extLst>
              <a:ext uri="{FF2B5EF4-FFF2-40B4-BE49-F238E27FC236}">
                <a16:creationId xmlns:a16="http://schemas.microsoft.com/office/drawing/2014/main" id="{2E9D7ACF-7257-4391-86E1-316A523C0972}"/>
              </a:ext>
            </a:extLst>
          </p:cNvPr>
          <p:cNvSpPr/>
          <p:nvPr/>
        </p:nvSpPr>
        <p:spPr>
          <a:xfrm>
            <a:off x="363835" y="4682739"/>
            <a:ext cx="11409065"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b="1" dirty="0"/>
              <a:t>Can you show the number on your fingers? </a:t>
            </a:r>
          </a:p>
          <a:p>
            <a:r>
              <a:rPr lang="en-GB" dirty="0"/>
              <a:t>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dirty="0"/>
          </a:p>
          <a:p>
            <a:r>
              <a:rPr lang="en-GB" dirty="0"/>
              <a:t>There are two ways to approach the game. If preferred, instead of having a winner, it might be better to work collaboratively to see if the grown-up/child can find all the pairs together.</a:t>
            </a:r>
          </a:p>
        </p:txBody>
      </p:sp>
    </p:spTree>
    <p:extLst>
      <p:ext uri="{BB962C8B-B14F-4D97-AF65-F5344CB8AC3E}">
        <p14:creationId xmlns:p14="http://schemas.microsoft.com/office/powerpoint/2010/main" val="219763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3">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1</a:t>
            </a:r>
          </a:p>
        </p:txBody>
      </p:sp>
      <p:sp>
        <p:nvSpPr>
          <p:cNvPr id="4" name="Rectangle 3">
            <a:extLst>
              <a:ext uri="{FF2B5EF4-FFF2-40B4-BE49-F238E27FC236}">
                <a16:creationId xmlns:a16="http://schemas.microsoft.com/office/drawing/2014/main" id="{C3B3CD43-FB27-435B-88A0-3DBFE1774050}"/>
              </a:ext>
            </a:extLst>
          </p:cNvPr>
          <p:cNvSpPr/>
          <p:nvPr/>
        </p:nvSpPr>
        <p:spPr>
          <a:xfrm>
            <a:off x="5657850" y="136135"/>
            <a:ext cx="7981950" cy="369332"/>
          </a:xfrm>
          <a:prstGeom prst="rect">
            <a:avLst/>
          </a:prstGeom>
        </p:spPr>
        <p:txBody>
          <a:bodyPr wrap="square">
            <a:spAutoFit/>
          </a:bodyPr>
          <a:lstStyle/>
          <a:p>
            <a:r>
              <a:rPr lang="en-GB" b="1" dirty="0"/>
              <a:t>Be careful we don’t assume children know what we mean! </a:t>
            </a:r>
          </a:p>
        </p:txBody>
      </p:sp>
    </p:spTree>
    <p:extLst>
      <p:ext uri="{BB962C8B-B14F-4D97-AF65-F5344CB8AC3E}">
        <p14:creationId xmlns:p14="http://schemas.microsoft.com/office/powerpoint/2010/main" val="2577684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Find 2 </a:t>
            </a:r>
            <a:r>
              <a:rPr kumimoji="0" lang="en-GB" sz="3200" b="1" i="0"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Grown-ups will need to carefully cut out these cards</a:t>
            </a:r>
            <a:r>
              <a:rPr kumimoji="0" lang="en-GB" sz="1800" b="0" i="0" u="none" strike="noStrike" kern="1200" cap="none" spc="0" normalizeH="0" baseline="0" noProof="0" dirty="0">
                <a:ln>
                  <a:noFill/>
                </a:ln>
                <a:solidFill>
                  <a:srgbClr val="585858"/>
                </a:solidFill>
                <a:effectLst/>
                <a:uLnTx/>
                <a:uFillTx/>
                <a:latin typeface="Arial"/>
                <a:ea typeface="+mn-ea"/>
                <a:cs typeface="+mn-cs"/>
              </a:rPr>
              <a:t>.</a:t>
            </a:r>
          </a:p>
        </p:txBody>
      </p:sp>
      <p:sp>
        <p:nvSpPr>
          <p:cNvPr id="6" name="TextBox 5">
            <a:extLst>
              <a:ext uri="{FF2B5EF4-FFF2-40B4-BE49-F238E27FC236}">
                <a16:creationId xmlns:a16="http://schemas.microsoft.com/office/drawing/2014/main" id="{6AE643B5-46AF-CFD7-C1E9-BAB5E12930CE}"/>
              </a:ext>
            </a:extLst>
          </p:cNvPr>
          <p:cNvSpPr txBox="1"/>
          <p:nvPr/>
        </p:nvSpPr>
        <p:spPr>
          <a:xfrm>
            <a:off x="5264150" y="2991815"/>
            <a:ext cx="617970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Children: place the cards </a:t>
            </a:r>
            <a:r>
              <a:rPr kumimoji="0" lang="en-GB" sz="2400" b="1" i="1" u="none" strike="noStrike" kern="1200" cap="none" spc="0" normalizeH="0" baseline="0" noProof="0" dirty="0">
                <a:ln>
                  <a:noFill/>
                </a:ln>
                <a:solidFill>
                  <a:srgbClr val="585858"/>
                </a:solidFill>
                <a:effectLst/>
                <a:uLnTx/>
                <a:uFillTx/>
                <a:latin typeface="Arial"/>
                <a:ea typeface="+mn-ea"/>
                <a:cs typeface="+mn-cs"/>
              </a:rPr>
              <a:t>face-up</a:t>
            </a:r>
            <a:r>
              <a:rPr kumimoji="0" lang="en-GB" sz="2400" b="0" i="0" u="none" strike="noStrike" kern="1200" cap="none" spc="0" normalizeH="0" baseline="0" noProof="0" dirty="0">
                <a:ln>
                  <a:noFill/>
                </a:ln>
                <a:solidFill>
                  <a:srgbClr val="585858"/>
                </a:solidFill>
                <a:effectLst/>
                <a:uLnTx/>
                <a:uFillTx/>
                <a:latin typeface="Arial"/>
                <a:ea typeface="+mn-ea"/>
                <a:cs typeface="+mn-cs"/>
              </a:rPr>
              <a:t> so you can see the pictures and spread the cards out in front of you.</a:t>
            </a: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3"/>
          <a:srcRect t="10724"/>
          <a:stretch/>
        </p:blipFill>
        <p:spPr>
          <a:xfrm>
            <a:off x="1037937" y="1448491"/>
            <a:ext cx="4060536" cy="5409509"/>
          </a:xfrm>
          <a:prstGeom prst="rect">
            <a:avLst/>
          </a:prstGeom>
        </p:spPr>
      </p:pic>
    </p:spTree>
    <p:extLst>
      <p:ext uri="{BB962C8B-B14F-4D97-AF65-F5344CB8AC3E}">
        <p14:creationId xmlns:p14="http://schemas.microsoft.com/office/powerpoint/2010/main" val="3782041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0">
              <a:clrChange>
                <a:clrFrom>
                  <a:srgbClr val="DDDDDD"/>
                </a:clrFrom>
                <a:clrTo>
                  <a:srgbClr val="DDDDDD">
                    <a:alpha val="0"/>
                  </a:srgbClr>
                </a:clrTo>
              </a:clrChange>
              <a:extLst>
                <a:ext uri="{BEBA8EAE-BF5A-486C-A8C5-ECC9F3942E4B}">
                  <a14:imgProps xmlns:a14="http://schemas.microsoft.com/office/drawing/2010/main">
                    <a14:imgLayer r:embed="rId9">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
        <p:nvSpPr>
          <p:cNvPr id="2" name="Rectangle 1">
            <a:extLst>
              <a:ext uri="{FF2B5EF4-FFF2-40B4-BE49-F238E27FC236}">
                <a16:creationId xmlns:a16="http://schemas.microsoft.com/office/drawing/2014/main" id="{393252CD-DABD-47F9-A10E-D4F48B3C0698}"/>
              </a:ext>
            </a:extLst>
          </p:cNvPr>
          <p:cNvSpPr/>
          <p:nvPr/>
        </p:nvSpPr>
        <p:spPr>
          <a:xfrm>
            <a:off x="285358" y="6355824"/>
            <a:ext cx="5198731" cy="369332"/>
          </a:xfrm>
          <a:prstGeom prst="rect">
            <a:avLst/>
          </a:prstGeom>
        </p:spPr>
        <p:txBody>
          <a:bodyPr wrap="none">
            <a:spAutoFit/>
          </a:bodyPr>
          <a:lstStyle/>
          <a:p>
            <a:r>
              <a:rPr lang="en-GB" dirty="0"/>
              <a:t>It is important to model the ‘part’ ‘part’ ‘whole’ talk</a:t>
            </a:r>
          </a:p>
        </p:txBody>
      </p:sp>
    </p:spTree>
    <p:extLst>
      <p:ext uri="{BB962C8B-B14F-4D97-AF65-F5344CB8AC3E}">
        <p14:creationId xmlns:p14="http://schemas.microsoft.com/office/powerpoint/2010/main" val="16480737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3"/>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4"/>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5"/>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6"/>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7"/>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242694" y="3210358"/>
            <a:ext cx="4597400" cy="35394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800" b="1" dirty="0"/>
              <a:t>In Week 3, you will play ‘part-part-whole’ with dots.</a:t>
            </a:r>
          </a:p>
          <a:p>
            <a:endParaRPr lang="en-GB" sz="2800" b="1" dirty="0"/>
          </a:p>
          <a:p>
            <a:r>
              <a:rPr lang="en-GB" sz="2800" dirty="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5"/>
          <a:stretch>
            <a:fillRect/>
          </a:stretch>
        </p:blipFill>
        <p:spPr>
          <a:xfrm rot="5400000">
            <a:off x="2932680" y="4091958"/>
            <a:ext cx="1873557" cy="1776230"/>
          </a:xfrm>
          <a:prstGeom prst="rect">
            <a:avLst/>
          </a:prstGeom>
        </p:spPr>
      </p:pic>
      <p:sp>
        <p:nvSpPr>
          <p:cNvPr id="3" name="Rectangle 2">
            <a:extLst>
              <a:ext uri="{FF2B5EF4-FFF2-40B4-BE49-F238E27FC236}">
                <a16:creationId xmlns:a16="http://schemas.microsoft.com/office/drawing/2014/main" id="{CD0B4FD0-D06C-4026-B917-A877E5EE1B74}"/>
              </a:ext>
            </a:extLst>
          </p:cNvPr>
          <p:cNvSpPr/>
          <p:nvPr/>
        </p:nvSpPr>
        <p:spPr>
          <a:xfrm>
            <a:off x="7132172" y="308589"/>
            <a:ext cx="4793591" cy="2585323"/>
          </a:xfrm>
          <a:prstGeom prst="rect">
            <a:avLst/>
          </a:prstGeom>
          <a:solidFill>
            <a:schemeClr val="accent5">
              <a:lumMod val="20000"/>
              <a:lumOff val="80000"/>
            </a:schemeClr>
          </a:solidFill>
        </p:spPr>
        <p:txBody>
          <a:bodyPr wrap="square">
            <a:spAutoFit/>
          </a:bodyPr>
          <a:lstStyle/>
          <a:p>
            <a:r>
              <a:rPr lang="en-GB" b="1" dirty="0"/>
              <a:t>Now we move on to seeing a set of objects as a ‘whole group’ and seeing some of the objects as ‘part of the whole’ and seeing both parts at the same time as the whole.</a:t>
            </a:r>
          </a:p>
          <a:p>
            <a:r>
              <a:rPr lang="en-GB" b="1" dirty="0"/>
              <a:t>What we are asking children to do is really important in terms of developing their understanding of the concept of numbers being made up of other numbers.</a:t>
            </a:r>
          </a:p>
        </p:txBody>
      </p:sp>
    </p:spTree>
    <p:extLst>
      <p:ext uri="{BB962C8B-B14F-4D97-AF65-F5344CB8AC3E}">
        <p14:creationId xmlns:p14="http://schemas.microsoft.com/office/powerpoint/2010/main" val="202349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dirty="0"/>
              <a:t>Play ‘3 frogs on a log’</a:t>
            </a:r>
            <a:endParaRPr lang="en-GB" sz="2800" b="1" dirty="0"/>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dirty="0"/>
              <a:t>You will need..</a:t>
            </a:r>
            <a:r>
              <a:rPr lang="en-GB" sz="2800" dirty="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dirty="0"/>
              <a:t>3 frogs (counters)</a:t>
            </a:r>
            <a:endParaRPr lang="en-GB" sz="2800" dirty="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dirty="0"/>
              <a:t>The frogs on a log sheet</a:t>
            </a:r>
            <a:endParaRPr lang="en-GB" sz="2800" dirty="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6325327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dirty="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114104" y="1300704"/>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720840" cy="646331"/>
          </a:xfrm>
          <a:prstGeom prst="rect">
            <a:avLst/>
          </a:prstGeom>
          <a:noFill/>
        </p:spPr>
        <p:txBody>
          <a:bodyPr wrap="square" rtlCol="0">
            <a:spAutoFit/>
          </a:bodyPr>
          <a:lstStyle/>
          <a:p>
            <a:r>
              <a:rPr lang="en-GB" sz="3600" dirty="0"/>
              <a:t>Put 3 frogs on the log</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95654" y="861092"/>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5258" y="778242"/>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6050" y="106997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8" name="Group 7">
            <a:extLst>
              <a:ext uri="{FF2B5EF4-FFF2-40B4-BE49-F238E27FC236}">
                <a16:creationId xmlns:a16="http://schemas.microsoft.com/office/drawing/2014/main" id="{CB6FE670-4749-8F90-DA59-A32CD3C6ECC3}"/>
              </a:ext>
            </a:extLst>
          </p:cNvPr>
          <p:cNvGrpSpPr/>
          <p:nvPr/>
        </p:nvGrpSpPr>
        <p:grpSpPr>
          <a:xfrm>
            <a:off x="7292536" y="1345605"/>
            <a:ext cx="4785360" cy="2570964"/>
            <a:chOff x="4184710" y="3041210"/>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4707"/>
                <a:gd name="adj2" fmla="val 7028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27305C99-54C3-678B-6D38-840FD9271A0C}"/>
                </a:ext>
              </a:extLst>
            </p:cNvPr>
            <p:cNvSpPr txBox="1"/>
            <p:nvPr/>
          </p:nvSpPr>
          <p:spPr>
            <a:xfrm>
              <a:off x="4812997" y="3595708"/>
              <a:ext cx="4600573" cy="1229906"/>
            </a:xfrm>
            <a:prstGeom prst="rect">
              <a:avLst/>
            </a:prstGeom>
            <a:grpFill/>
          </p:spPr>
          <p:txBody>
            <a:bodyPr wrap="square" rtlCol="0">
              <a:spAutoFit/>
            </a:bodyPr>
            <a:lstStyle/>
            <a:p>
              <a:pPr algn="ctr"/>
              <a:r>
                <a:rPr lang="en-GB" sz="2400" dirty="0">
                  <a:solidFill>
                    <a:srgbClr val="FF0000"/>
                  </a:solidFill>
                </a:rPr>
                <a:t>Show with your fingers:</a:t>
              </a:r>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150100" y="623008"/>
            <a:ext cx="4356100" cy="584775"/>
          </a:xfrm>
          <a:prstGeom prst="rect">
            <a:avLst/>
          </a:prstGeom>
          <a:noFill/>
        </p:spPr>
        <p:txBody>
          <a:bodyPr wrap="square" rtlCol="0">
            <a:spAutoFit/>
          </a:bodyPr>
          <a:lstStyle/>
          <a:p>
            <a:pPr algn="ctr"/>
            <a:r>
              <a:rPr lang="en-GB" sz="3200" dirty="0"/>
              <a:t>Ask your child</a:t>
            </a:r>
          </a:p>
        </p:txBody>
      </p:sp>
      <p:sp>
        <p:nvSpPr>
          <p:cNvPr id="2" name="Rectangle 1">
            <a:extLst>
              <a:ext uri="{FF2B5EF4-FFF2-40B4-BE49-F238E27FC236}">
                <a16:creationId xmlns:a16="http://schemas.microsoft.com/office/drawing/2014/main" id="{798973E8-CC65-43B0-8C55-F4E4746EE463}"/>
              </a:ext>
            </a:extLst>
          </p:cNvPr>
          <p:cNvSpPr/>
          <p:nvPr/>
        </p:nvSpPr>
        <p:spPr>
          <a:xfrm>
            <a:off x="287008" y="6089150"/>
            <a:ext cx="8628392" cy="646331"/>
          </a:xfrm>
          <a:prstGeom prst="rect">
            <a:avLst/>
          </a:prstGeom>
        </p:spPr>
        <p:txBody>
          <a:bodyPr wrap="square">
            <a:spAutoFit/>
          </a:bodyPr>
          <a:lstStyle/>
          <a:p>
            <a:r>
              <a:rPr lang="en-GB" dirty="0"/>
              <a:t>There are different ways to do it (children may show three middle fingers of one hand, or two fingers and a thumb) – that’s what deep understanding is.</a:t>
            </a:r>
          </a:p>
        </p:txBody>
      </p:sp>
    </p:spTree>
    <p:extLst>
      <p:ext uri="{BB962C8B-B14F-4D97-AF65-F5344CB8AC3E}">
        <p14:creationId xmlns:p14="http://schemas.microsoft.com/office/powerpoint/2010/main" val="135141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5257800" cy="646331"/>
          </a:xfrm>
          <a:prstGeom prst="rect">
            <a:avLst/>
          </a:prstGeom>
          <a:noFill/>
        </p:spPr>
        <p:txBody>
          <a:bodyPr wrap="square" rtlCol="0">
            <a:spAutoFit/>
          </a:bodyPr>
          <a:lstStyle/>
          <a:p>
            <a:r>
              <a:rPr lang="en-GB" sz="3600" dirty="0"/>
              <a:t>Put 1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54388" y="1104156"/>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80433" y="92607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1927" y="128799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7089422" y="163705"/>
            <a:ext cx="5102577" cy="4003972"/>
            <a:chOff x="6618786" y="324885"/>
            <a:chExt cx="5534820" cy="3099103"/>
          </a:xfrm>
          <a:solidFill>
            <a:schemeClr val="accent6">
              <a:lumMod val="40000"/>
              <a:lumOff val="60000"/>
            </a:schemeClr>
          </a:solidFill>
        </p:grpSpPr>
        <p:grpSp>
          <p:nvGrpSpPr>
            <p:cNvPr id="8" name="Group 7">
              <a:extLst>
                <a:ext uri="{FF2B5EF4-FFF2-40B4-BE49-F238E27FC236}">
                  <a16:creationId xmlns:a16="http://schemas.microsoft.com/office/drawing/2014/main" id="{CB6FE670-4749-8F90-DA59-A32CD3C6ECC3}"/>
                </a:ext>
              </a:extLst>
            </p:cNvPr>
            <p:cNvGrpSpPr/>
            <p:nvPr/>
          </p:nvGrpSpPr>
          <p:grpSpPr>
            <a:xfrm>
              <a:off x="6618786" y="983332"/>
              <a:ext cx="5534820" cy="2440656"/>
              <a:chOff x="4145302" y="2941722"/>
              <a:chExt cx="5680847" cy="2440656"/>
            </a:xfrm>
            <a:grpFill/>
          </p:grpSpPr>
          <p:sp>
            <p:nvSpPr>
              <p:cNvPr id="9" name="Speech Bubble: Oval 8">
                <a:extLst>
                  <a:ext uri="{FF2B5EF4-FFF2-40B4-BE49-F238E27FC236}">
                    <a16:creationId xmlns:a16="http://schemas.microsoft.com/office/drawing/2014/main" id="{CA203D6D-512D-8D4E-EEC0-462B1592A44E}"/>
                  </a:ext>
                </a:extLst>
              </p:cNvPr>
              <p:cNvSpPr/>
              <p:nvPr/>
            </p:nvSpPr>
            <p:spPr>
              <a:xfrm>
                <a:off x="4145302" y="2941722"/>
                <a:ext cx="5680847" cy="2440656"/>
              </a:xfrm>
              <a:prstGeom prst="wedgeEllipseCallout">
                <a:avLst>
                  <a:gd name="adj1" fmla="val 43789"/>
                  <a:gd name="adj2" fmla="val 56454"/>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789981" y="3411653"/>
                <a:ext cx="4391487" cy="1500794"/>
              </a:xfrm>
              <a:prstGeom prst="rect">
                <a:avLst/>
              </a:prstGeom>
              <a:grp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solidFill>
              <a:schemeClr val="bg1"/>
            </a:solid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0161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7 L 0.00846 0.35579 " pathEditMode="relative" rAng="0" ptsTypes="AA">
                                      <p:cBhvr>
                                        <p:cTn id="6" dur="2000" fill="hold"/>
                                        <p:tgtEl>
                                          <p:spTgt spid="2051"/>
                                        </p:tgtEl>
                                        <p:attrNameLst>
                                          <p:attrName>ppt_x</p:attrName>
                                          <p:attrName>ppt_y</p:attrName>
                                        </p:attrNameLst>
                                      </p:cBhvr>
                                      <p:rCtr x="417"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4970" y="1158159"/>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2895" y="1246329"/>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657181" y="324885"/>
            <a:ext cx="5534820" cy="3777215"/>
            <a:chOff x="6657181" y="324885"/>
            <a:chExt cx="5534820" cy="3198591"/>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082820"/>
              <a:ext cx="5534820" cy="2440656"/>
              <a:chOff x="4184710" y="3041210"/>
              <a:chExt cx="5680847" cy="2440656"/>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3305"/>
                  <a:gd name="adj2" fmla="val 62765"/>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5068653" y="3429837"/>
                <a:ext cx="4034764" cy="1641962"/>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127551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2.59259E-6 L 0.04232 0.35578 " pathEditMode="relative" rAng="0" ptsTypes="AA">
                                      <p:cBhvr>
                                        <p:cTn id="6" dur="2000" fill="hold"/>
                                        <p:tgtEl>
                                          <p:spTgt spid="2050"/>
                                        </p:tgtEl>
                                        <p:attrNameLst>
                                          <p:attrName>ppt_x</p:attrName>
                                          <p:attrName>ppt_y</p:attrName>
                                        </p:attrNameLst>
                                      </p:cBhvr>
                                      <p:rCtr x="2109"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9781" y="387147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0496" y="1243194"/>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790139" y="324885"/>
            <a:ext cx="5401861" cy="3875390"/>
            <a:chOff x="6657181" y="324885"/>
            <a:chExt cx="5534820" cy="3198590"/>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134103"/>
              <a:ext cx="5534820" cy="2389372"/>
              <a:chOff x="4184710" y="3092493"/>
              <a:chExt cx="5680847" cy="2389372"/>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92493"/>
                <a:ext cx="5680847" cy="2389372"/>
              </a:xfrm>
              <a:prstGeom prst="wedgeEllipseCallout">
                <a:avLst>
                  <a:gd name="adj1" fmla="val 43285"/>
                  <a:gd name="adj2" fmla="val 54818"/>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982838" y="3470975"/>
                <a:ext cx="4084590" cy="1600366"/>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6941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4.07407E-6 L 0.02461 0.42615 " pathEditMode="relative" rAng="0" ptsTypes="AA">
                                      <p:cBhvr>
                                        <p:cTn id="6" dur="2000" fill="hold"/>
                                        <p:tgtEl>
                                          <p:spTgt spid="2052"/>
                                        </p:tgtEl>
                                        <p:attrNameLst>
                                          <p:attrName>ppt_x</p:attrName>
                                          <p:attrName>ppt_y</p:attrName>
                                        </p:attrNameLst>
                                      </p:cBhvr>
                                      <p:rCtr x="1224" y="2129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rotWithShape="1">
          <a:blip r:embed="rId3"/>
          <a:srcRect l="4097" r="2335"/>
          <a:stretch/>
        </p:blipFill>
        <p:spPr>
          <a:xfrm>
            <a:off x="3257550" y="1516004"/>
            <a:ext cx="6309360" cy="4182332"/>
          </a:xfrm>
          <a:prstGeom prst="rect">
            <a:avLst/>
          </a:prstGeom>
          <a:ln w="19050">
            <a:noFill/>
          </a:ln>
        </p:spPr>
      </p:pic>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56586" y="1132431"/>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7999" y="4041158"/>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9268" y="3532223"/>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2">
            <a:extLst>
              <a:ext uri="{FF2B5EF4-FFF2-40B4-BE49-F238E27FC236}">
                <a16:creationId xmlns:a16="http://schemas.microsoft.com/office/drawing/2014/main" id="{AEA35B52-60CA-530E-5090-74EE48E0073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8547" y="352045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24170B53-9467-95DE-78FE-0DEB7BA7FA46}"/>
              </a:ext>
            </a:extLst>
          </p:cNvPr>
          <p:cNvSpPr txBox="1"/>
          <p:nvPr/>
        </p:nvSpPr>
        <p:spPr>
          <a:xfrm>
            <a:off x="544458" y="6004302"/>
            <a:ext cx="8707891" cy="369332"/>
          </a:xfrm>
          <a:prstGeom prst="rect">
            <a:avLst/>
          </a:prstGeom>
          <a:noFill/>
        </p:spPr>
        <p:txBody>
          <a:bodyPr wrap="square" rtlCol="0">
            <a:spAutoFit/>
          </a:bodyPr>
          <a:lstStyle/>
          <a:p>
            <a:r>
              <a:rPr lang="en-GB" b="1" dirty="0"/>
              <a:t>In Week 4, you will play this game again with 4 frogs… or even 5! </a:t>
            </a:r>
          </a:p>
        </p:txBody>
      </p:sp>
    </p:spTree>
    <p:extLst>
      <p:ext uri="{BB962C8B-B14F-4D97-AF65-F5344CB8AC3E}">
        <p14:creationId xmlns:p14="http://schemas.microsoft.com/office/powerpoint/2010/main" val="2663824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439092"/>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884" y="1932758"/>
            <a:ext cx="6191250" cy="3486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8669189" y="266871"/>
            <a:ext cx="3929889" cy="369332"/>
          </a:xfrm>
          <a:prstGeom prst="rect">
            <a:avLst/>
          </a:prstGeom>
          <a:noFill/>
        </p:spPr>
        <p:txBody>
          <a:bodyPr wrap="square" rtlCol="0">
            <a:spAutoFit/>
          </a:bodyPr>
          <a:lstStyle/>
          <a:p>
            <a:r>
              <a:rPr lang="en-GB" dirty="0"/>
              <a:t>Week 2 </a:t>
            </a:r>
            <a:r>
              <a:rPr lang="en-GB" sz="1200" dirty="0"/>
              <a:t>(Image © </a:t>
            </a:r>
            <a:r>
              <a:rPr lang="en-GB" sz="1200" dirty="0" err="1"/>
              <a:t>Alphablocks</a:t>
            </a:r>
            <a:r>
              <a:rPr lang="en-GB" sz="1200" dirty="0"/>
              <a:t>)</a:t>
            </a:r>
            <a:endParaRPr lang="en-GB" dirty="0"/>
          </a:p>
        </p:txBody>
      </p:sp>
      <p:sp>
        <p:nvSpPr>
          <p:cNvPr id="3" name="Rectangle 2">
            <a:extLst>
              <a:ext uri="{FF2B5EF4-FFF2-40B4-BE49-F238E27FC236}">
                <a16:creationId xmlns:a16="http://schemas.microsoft.com/office/drawing/2014/main" id="{1394B72E-FF1E-4A61-A7A6-04B192601D0D}"/>
              </a:ext>
            </a:extLst>
          </p:cNvPr>
          <p:cNvSpPr/>
          <p:nvPr/>
        </p:nvSpPr>
        <p:spPr>
          <a:xfrm>
            <a:off x="318976" y="5603309"/>
            <a:ext cx="8767874" cy="1015663"/>
          </a:xfrm>
          <a:prstGeom prst="rect">
            <a:avLst/>
          </a:prstGeom>
          <a:solidFill>
            <a:schemeClr val="accent6">
              <a:lumMod val="20000"/>
              <a:lumOff val="80000"/>
            </a:schemeClr>
          </a:solidFill>
        </p:spPr>
        <p:txBody>
          <a:bodyPr wrap="square">
            <a:spAutoFit/>
          </a:bodyPr>
          <a:lstStyle/>
          <a:p>
            <a:r>
              <a:rPr lang="en-GB" sz="2000" b="1" dirty="0"/>
              <a:t>Mathematical talk is really important and talking about the smaller numbers will help children later on as they will feel more confident talking about numbers.</a:t>
            </a:r>
          </a:p>
        </p:txBody>
      </p:sp>
    </p:spTree>
    <p:extLst>
      <p:ext uri="{BB962C8B-B14F-4D97-AF65-F5344CB8AC3E}">
        <p14:creationId xmlns:p14="http://schemas.microsoft.com/office/powerpoint/2010/main" val="18040905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dirty="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dirty="0"/>
              <a:t>(Image © </a:t>
            </a:r>
            <a:r>
              <a:rPr lang="en-GB" sz="1200" dirty="0" err="1"/>
              <a:t>Alphablocks</a:t>
            </a:r>
            <a:r>
              <a:rPr lang="en-GB" sz="1200" dirty="0"/>
              <a:t>)</a:t>
            </a:r>
            <a:endParaRPr lang="en-GB" dirty="0"/>
          </a:p>
        </p:txBody>
      </p:sp>
    </p:spTree>
    <p:extLst>
      <p:ext uri="{BB962C8B-B14F-4D97-AF65-F5344CB8AC3E}">
        <p14:creationId xmlns:p14="http://schemas.microsoft.com/office/powerpoint/2010/main" val="3781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138D81EB-8419-4912-BA09-9AED5EA885B1}"/>
              </a:ext>
            </a:extLst>
          </p:cNvPr>
          <p:cNvSpPr/>
          <p:nvPr/>
        </p:nvSpPr>
        <p:spPr>
          <a:xfrm>
            <a:off x="218975" y="236416"/>
            <a:ext cx="11754049" cy="923330"/>
          </a:xfrm>
          <a:prstGeom prst="rect">
            <a:avLst/>
          </a:prstGeom>
        </p:spPr>
        <p:txBody>
          <a:bodyPr wrap="square">
            <a:spAutoFit/>
          </a:bodyPr>
          <a:lstStyle/>
          <a:p>
            <a:r>
              <a:rPr lang="en-GB" dirty="0"/>
              <a:t>We need to emphasise here that the focus is not on telling the child (or getting the child to tell us) what the number is … Only to say that it is NOT 3.</a:t>
            </a:r>
          </a:p>
          <a:p>
            <a:r>
              <a:rPr lang="en-GB" dirty="0"/>
              <a:t>We want to encourage verbal responses, like: ‘I know it’s not three because it needs 1 more’</a:t>
            </a:r>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dirty="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324133" y="1723784"/>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dirty="0"/>
                <a:t>3 or not 3?</a:t>
              </a:r>
            </a:p>
          </p:txBody>
        </p:sp>
      </p:grpSp>
      <p:sp>
        <p:nvSpPr>
          <p:cNvPr id="2" name="Rectangle 1">
            <a:extLst>
              <a:ext uri="{FF2B5EF4-FFF2-40B4-BE49-F238E27FC236}">
                <a16:creationId xmlns:a16="http://schemas.microsoft.com/office/drawing/2014/main" id="{0552555D-A651-4494-8110-0091AD4932C1}"/>
              </a:ext>
            </a:extLst>
          </p:cNvPr>
          <p:cNvSpPr/>
          <p:nvPr/>
        </p:nvSpPr>
        <p:spPr>
          <a:xfrm>
            <a:off x="1545980" y="5365851"/>
            <a:ext cx="10474569"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dirty="0"/>
              <a:t>We don’t want to focus on what the number IS – just whether it is 3 or NOT.</a:t>
            </a:r>
          </a:p>
          <a:p>
            <a:r>
              <a:rPr lang="en-GB" sz="2400" dirty="0"/>
              <a:t>We will talk about why we know it is not 3 at the end of the game.</a:t>
            </a:r>
          </a:p>
          <a:p>
            <a:r>
              <a:rPr lang="en-GB" sz="2400" dirty="0"/>
              <a:t>Remember do not to say ‘it is three’ but to say ‘it is not 3.’</a:t>
            </a:r>
          </a:p>
        </p:txBody>
      </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dirty="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dirty="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2">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47FA4-27AD-2851-61A3-505AC2E41564}"/>
              </a:ext>
            </a:extLst>
          </p:cNvPr>
          <p:cNvSpPr txBox="1"/>
          <p:nvPr/>
        </p:nvSpPr>
        <p:spPr>
          <a:xfrm>
            <a:off x="425450" y="673587"/>
            <a:ext cx="11341100" cy="584775"/>
          </a:xfrm>
          <a:prstGeom prst="rect">
            <a:avLst/>
          </a:prstGeom>
          <a:noFill/>
        </p:spPr>
        <p:txBody>
          <a:bodyPr wrap="square" rtlCol="0">
            <a:spAutoFit/>
          </a:bodyPr>
          <a:lstStyle/>
          <a:p>
            <a:r>
              <a:rPr lang="en-GB" sz="3200" dirty="0"/>
              <a:t>Now ask: ‘What do you need to do to make it 3?’</a:t>
            </a:r>
          </a:p>
        </p:txBody>
      </p:sp>
      <p:grpSp>
        <p:nvGrpSpPr>
          <p:cNvPr id="2" name="Group 1">
            <a:extLst>
              <a:ext uri="{FF2B5EF4-FFF2-40B4-BE49-F238E27FC236}">
                <a16:creationId xmlns:a16="http://schemas.microsoft.com/office/drawing/2014/main" id="{C87DC709-8760-1C0E-DB3A-0F2AFF69A036}"/>
              </a:ext>
            </a:extLst>
          </p:cNvPr>
          <p:cNvGrpSpPr/>
          <p:nvPr/>
        </p:nvGrpSpPr>
        <p:grpSpPr>
          <a:xfrm>
            <a:off x="260401" y="2442633"/>
            <a:ext cx="3860800" cy="3408872"/>
            <a:chOff x="260401" y="2476500"/>
            <a:chExt cx="3860800" cy="3408872"/>
          </a:xfrm>
        </p:grpSpPr>
        <p:sp>
          <p:nvSpPr>
            <p:cNvPr id="4" name="Speech Bubble: Oval 3">
              <a:extLst>
                <a:ext uri="{FF2B5EF4-FFF2-40B4-BE49-F238E27FC236}">
                  <a16:creationId xmlns:a16="http://schemas.microsoft.com/office/drawing/2014/main" id="{D4596C7C-BE3C-3EBB-931F-321F3582B819}"/>
                </a:ext>
              </a:extLst>
            </p:cNvPr>
            <p:cNvSpPr/>
            <p:nvPr/>
          </p:nvSpPr>
          <p:spPr>
            <a:xfrm>
              <a:off x="260401" y="2476500"/>
              <a:ext cx="3860800" cy="1473200"/>
            </a:xfrm>
            <a:prstGeom prst="wedgeEllipseCallout">
              <a:avLst>
                <a:gd name="adj1" fmla="val -13327"/>
                <a:gd name="adj2" fmla="val 144361"/>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need to add 1 more to make 3.</a:t>
              </a:r>
            </a:p>
          </p:txBody>
        </p:sp>
        <p:sp>
          <p:nvSpPr>
            <p:cNvPr id="15" name="Oval 14">
              <a:extLst>
                <a:ext uri="{FF2B5EF4-FFF2-40B4-BE49-F238E27FC236}">
                  <a16:creationId xmlns:a16="http://schemas.microsoft.com/office/drawing/2014/main" id="{336C9ACB-27F7-932E-DE46-6B7E5BC7888A}"/>
                </a:ext>
              </a:extLst>
            </p:cNvPr>
            <p:cNvSpPr/>
            <p:nvPr/>
          </p:nvSpPr>
          <p:spPr>
            <a:xfrm>
              <a:off x="1607127" y="5451763"/>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 name="Group 6">
            <a:extLst>
              <a:ext uri="{FF2B5EF4-FFF2-40B4-BE49-F238E27FC236}">
                <a16:creationId xmlns:a16="http://schemas.microsoft.com/office/drawing/2014/main" id="{C009ACB9-9018-3D4B-0FCD-C44D9BDDB2B6}"/>
              </a:ext>
            </a:extLst>
          </p:cNvPr>
          <p:cNvGrpSpPr/>
          <p:nvPr/>
        </p:nvGrpSpPr>
        <p:grpSpPr>
          <a:xfrm>
            <a:off x="4376068" y="1726477"/>
            <a:ext cx="3860800" cy="3978890"/>
            <a:chOff x="4470400" y="2181583"/>
            <a:chExt cx="3860800" cy="3978890"/>
          </a:xfrm>
        </p:grpSpPr>
        <p:sp>
          <p:nvSpPr>
            <p:cNvPr id="5" name="Speech Bubble: Oval 4">
              <a:extLst>
                <a:ext uri="{FF2B5EF4-FFF2-40B4-BE49-F238E27FC236}">
                  <a16:creationId xmlns:a16="http://schemas.microsoft.com/office/drawing/2014/main" id="{7BF87B66-E75D-2771-92FF-20C3333D6BF0}"/>
                </a:ext>
              </a:extLst>
            </p:cNvPr>
            <p:cNvSpPr/>
            <p:nvPr/>
          </p:nvSpPr>
          <p:spPr>
            <a:xfrm>
              <a:off x="4470400" y="2181583"/>
              <a:ext cx="3860800" cy="1473200"/>
            </a:xfrm>
            <a:prstGeom prst="wedgeEllipseCallout">
              <a:avLst>
                <a:gd name="adj1" fmla="val -11293"/>
                <a:gd name="adj2" fmla="val 15149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If I take 1 away it will make 3.</a:t>
              </a:r>
            </a:p>
          </p:txBody>
        </p:sp>
        <p:sp>
          <p:nvSpPr>
            <p:cNvPr id="16" name="Oval 15">
              <a:extLst>
                <a:ext uri="{FF2B5EF4-FFF2-40B4-BE49-F238E27FC236}">
                  <a16:creationId xmlns:a16="http://schemas.microsoft.com/office/drawing/2014/main" id="{E10C877A-E95A-D937-C667-4DE3F0AF211F}"/>
                </a:ext>
              </a:extLst>
            </p:cNvPr>
            <p:cNvSpPr/>
            <p:nvPr/>
          </p:nvSpPr>
          <p:spPr>
            <a:xfrm>
              <a:off x="4973782" y="501815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664A3759-3DA2-CE70-2788-F31252F36835}"/>
                </a:ext>
              </a:extLst>
            </p:cNvPr>
            <p:cNvSpPr/>
            <p:nvPr/>
          </p:nvSpPr>
          <p:spPr>
            <a:xfrm>
              <a:off x="4735254" y="5668567"/>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6D039B7-0D57-B5EB-90BB-B234FBB15F95}"/>
                </a:ext>
              </a:extLst>
            </p:cNvPr>
            <p:cNvSpPr/>
            <p:nvPr/>
          </p:nvSpPr>
          <p:spPr>
            <a:xfrm>
              <a:off x="5487956" y="572686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F83B1F44-CC23-A378-6065-EB1A1A5391A2}"/>
              </a:ext>
            </a:extLst>
          </p:cNvPr>
          <p:cNvGrpSpPr/>
          <p:nvPr/>
        </p:nvGrpSpPr>
        <p:grpSpPr>
          <a:xfrm>
            <a:off x="8274180" y="2013252"/>
            <a:ext cx="3860800" cy="3737112"/>
            <a:chOff x="8329700" y="2880127"/>
            <a:chExt cx="3860800" cy="3737112"/>
          </a:xfrm>
        </p:grpSpPr>
        <p:sp>
          <p:nvSpPr>
            <p:cNvPr id="11" name="Speech Bubble: Oval 10">
              <a:extLst>
                <a:ext uri="{FF2B5EF4-FFF2-40B4-BE49-F238E27FC236}">
                  <a16:creationId xmlns:a16="http://schemas.microsoft.com/office/drawing/2014/main" id="{E3903E60-C919-27F8-8136-57206400CB45}"/>
                </a:ext>
              </a:extLst>
            </p:cNvPr>
            <p:cNvSpPr/>
            <p:nvPr/>
          </p:nvSpPr>
          <p:spPr>
            <a:xfrm>
              <a:off x="8329700" y="2880127"/>
              <a:ext cx="3860800" cy="1473200"/>
            </a:xfrm>
            <a:prstGeom prst="wedgeEllipseCallout">
              <a:avLst>
                <a:gd name="adj1" fmla="val -27411"/>
                <a:gd name="adj2" fmla="val 13080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This is already 3!</a:t>
              </a:r>
            </a:p>
          </p:txBody>
        </p:sp>
        <p:sp>
          <p:nvSpPr>
            <p:cNvPr id="19" name="Oval 18">
              <a:extLst>
                <a:ext uri="{FF2B5EF4-FFF2-40B4-BE49-F238E27FC236}">
                  <a16:creationId xmlns:a16="http://schemas.microsoft.com/office/drawing/2014/main" id="{09AAA756-DD3F-DD56-93D4-931353A17FD6}"/>
                </a:ext>
              </a:extLst>
            </p:cNvPr>
            <p:cNvSpPr/>
            <p:nvPr/>
          </p:nvSpPr>
          <p:spPr>
            <a:xfrm>
              <a:off x="8329700" y="570732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639D789-4D4D-F3E7-FD7D-CC897415C579}"/>
                </a:ext>
              </a:extLst>
            </p:cNvPr>
            <p:cNvSpPr/>
            <p:nvPr/>
          </p:nvSpPr>
          <p:spPr>
            <a:xfrm>
              <a:off x="8568227" y="618363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 name="Oval 5">
            <a:extLst>
              <a:ext uri="{FF2B5EF4-FFF2-40B4-BE49-F238E27FC236}">
                <a16:creationId xmlns:a16="http://schemas.microsoft.com/office/drawing/2014/main" id="{59479572-6FA3-987E-0685-D7768ED67793}"/>
              </a:ext>
            </a:extLst>
          </p:cNvPr>
          <p:cNvSpPr/>
          <p:nvPr/>
        </p:nvSpPr>
        <p:spPr>
          <a:xfrm>
            <a:off x="2084182" y="5117466"/>
            <a:ext cx="477055" cy="468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22F39B2-B936-1424-E75E-DE4BC05D6190}"/>
              </a:ext>
            </a:extLst>
          </p:cNvPr>
          <p:cNvSpPr/>
          <p:nvPr/>
        </p:nvSpPr>
        <p:spPr>
          <a:xfrm>
            <a:off x="9053402" y="4859646"/>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D54252-44AB-E2EB-4A44-0A6AECA31789}"/>
              </a:ext>
            </a:extLst>
          </p:cNvPr>
          <p:cNvSpPr/>
          <p:nvPr/>
        </p:nvSpPr>
        <p:spPr>
          <a:xfrm>
            <a:off x="5515823" y="4801349"/>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48166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857106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You are going to take all the games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2677656"/>
          </a:xfrm>
          <a:prstGeom prst="rect">
            <a:avLst/>
          </a:prstGeom>
          <a:noFill/>
        </p:spPr>
        <p:txBody>
          <a:bodyPr wrap="square" rtlCol="0">
            <a:spAutoFit/>
          </a:bodyPr>
          <a:lstStyle/>
          <a:p>
            <a:pPr>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The home learning for this week is set out on a sheet with instructions. You will receive a new sheet and some new activities each week.</a:t>
            </a:r>
          </a:p>
          <a:p>
            <a:pPr>
              <a:defRPr/>
            </a:pPr>
            <a:endParaRPr lang="en-GB" sz="2400" dirty="0">
              <a:solidFill>
                <a:srgbClr val="585858"/>
              </a:solidFill>
              <a:latin typeface="Arial"/>
            </a:endParaRPr>
          </a:p>
          <a:p>
            <a:pPr>
              <a:defRPr/>
            </a:pPr>
            <a:r>
              <a:rPr lang="en-GB" sz="2400" dirty="0"/>
              <a:t> We anticipate each day that you will do ten minutes of activity. Sometimes it may not take 10 minutes which is fine – maybe you could try some of the additional activities on those days.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p:txBody>
      </p:sp>
      <p:pic>
        <p:nvPicPr>
          <p:cNvPr id="6" name="Picture 5">
            <a:extLst>
              <a:ext uri="{FF2B5EF4-FFF2-40B4-BE49-F238E27FC236}">
                <a16:creationId xmlns:a16="http://schemas.microsoft.com/office/drawing/2014/main" id="{6308AF8C-D8A7-47D5-9C10-C9A244E55BD7}"/>
              </a:ext>
            </a:extLst>
          </p:cNvPr>
          <p:cNvPicPr>
            <a:picLocks noChangeAspect="1"/>
          </p:cNvPicPr>
          <p:nvPr/>
        </p:nvPicPr>
        <p:blipFill>
          <a:blip r:embed="rId3"/>
          <a:stretch>
            <a:fillRect/>
          </a:stretch>
        </p:blipFill>
        <p:spPr>
          <a:xfrm>
            <a:off x="9785485" y="298953"/>
            <a:ext cx="2029415" cy="2287819"/>
          </a:xfrm>
          <a:prstGeom prst="rect">
            <a:avLst/>
          </a:prstGeom>
        </p:spPr>
      </p:pic>
    </p:spTree>
    <p:extLst>
      <p:ext uri="{BB962C8B-B14F-4D97-AF65-F5344CB8AC3E}">
        <p14:creationId xmlns:p14="http://schemas.microsoft.com/office/powerpoint/2010/main" val="28741923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6041B42-9090-FAA8-1A64-8BB2DF51FAC7}"/>
              </a:ext>
            </a:extLst>
          </p:cNvPr>
          <p:cNvPicPr>
            <a:picLocks noChangeAspect="1"/>
          </p:cNvPicPr>
          <p:nvPr/>
        </p:nvPicPr>
        <p:blipFill>
          <a:blip r:embed="rId3"/>
          <a:stretch>
            <a:fillRect/>
          </a:stretch>
        </p:blipFill>
        <p:spPr>
          <a:xfrm>
            <a:off x="6504711" y="0"/>
            <a:ext cx="4803960" cy="6508348"/>
          </a:xfrm>
          <a:prstGeom prst="rect">
            <a:avLst/>
          </a:prstGeom>
        </p:spPr>
      </p:pic>
      <p:sp>
        <p:nvSpPr>
          <p:cNvPr id="5" name="TextBox 4">
            <a:extLst>
              <a:ext uri="{FF2B5EF4-FFF2-40B4-BE49-F238E27FC236}">
                <a16:creationId xmlns:a16="http://schemas.microsoft.com/office/drawing/2014/main" id="{EE08ED8C-793E-4530-ED57-FE57B455C709}"/>
              </a:ext>
            </a:extLst>
          </p:cNvPr>
          <p:cNvSpPr txBox="1"/>
          <p:nvPr/>
        </p:nvSpPr>
        <p:spPr>
          <a:xfrm>
            <a:off x="9453155" y="2152515"/>
            <a:ext cx="1449390" cy="600164"/>
          </a:xfrm>
          <a:prstGeom prst="rect">
            <a:avLst/>
          </a:prstGeom>
          <a:noFill/>
        </p:spPr>
        <p:txBody>
          <a:bodyPr wrap="square" rtlCol="0">
            <a:spAutoFit/>
          </a:bodyPr>
          <a:lstStyle/>
          <a:p>
            <a:r>
              <a:rPr lang="en-GB" sz="1100" b="1" dirty="0">
                <a:latin typeface="Bradley Hand ITC" panose="03070402050302030203" pitchFamily="66" charset="0"/>
              </a:rPr>
              <a:t>Played with dad. Sam was able to say see all the parts of 7.</a:t>
            </a:r>
          </a:p>
        </p:txBody>
      </p:sp>
      <p:sp>
        <p:nvSpPr>
          <p:cNvPr id="6" name="Oval 5">
            <a:extLst>
              <a:ext uri="{FF2B5EF4-FFF2-40B4-BE49-F238E27FC236}">
                <a16:creationId xmlns:a16="http://schemas.microsoft.com/office/drawing/2014/main" id="{A7A554E4-B3F8-1DA5-5806-FB95F6C52580}"/>
              </a:ext>
            </a:extLst>
          </p:cNvPr>
          <p:cNvSpPr/>
          <p:nvPr/>
        </p:nvSpPr>
        <p:spPr>
          <a:xfrm>
            <a:off x="7086600" y="5816671"/>
            <a:ext cx="476795" cy="513806"/>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EE386F-4651-FB8A-D4BE-94C6B51990AB}"/>
              </a:ext>
            </a:extLst>
          </p:cNvPr>
          <p:cNvSpPr/>
          <p:nvPr/>
        </p:nvSpPr>
        <p:spPr>
          <a:xfrm>
            <a:off x="9326409" y="2152515"/>
            <a:ext cx="1824801" cy="600164"/>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DA479DC3-8933-4385-A5EE-FB12100B2C0D}"/>
              </a:ext>
            </a:extLst>
          </p:cNvPr>
          <p:cNvSpPr/>
          <p:nvPr/>
        </p:nvSpPr>
        <p:spPr>
          <a:xfrm>
            <a:off x="748808" y="667278"/>
            <a:ext cx="4938482" cy="5016758"/>
          </a:xfrm>
          <a:prstGeom prst="rect">
            <a:avLst/>
          </a:prstGeom>
        </p:spPr>
        <p:txBody>
          <a:bodyPr wrap="square">
            <a:spAutoFit/>
          </a:bodyPr>
          <a:lstStyle/>
          <a:p>
            <a:r>
              <a:rPr lang="en-GB" sz="2000" dirty="0">
                <a:solidFill>
                  <a:schemeClr val="bg2">
                    <a:lumMod val="25000"/>
                  </a:schemeClr>
                </a:solidFill>
                <a:latin typeface="Arial" panose="020B0604020202020204" pitchFamily="34" charset="0"/>
                <a:cs typeface="Arial" panose="020B0604020202020204" pitchFamily="34" charset="0"/>
              </a:rPr>
              <a:t>We are asking the grown-ups to play the games on the days indicated on the sheet, although there is flexibility on this and some could be done at the weekend.</a:t>
            </a:r>
          </a:p>
          <a:p>
            <a:r>
              <a:rPr lang="en-GB" sz="2000" dirty="0">
                <a:solidFill>
                  <a:srgbClr val="FF0000"/>
                </a:solidFill>
                <a:latin typeface="Arial" panose="020B0604020202020204" pitchFamily="34" charset="0"/>
                <a:cs typeface="Arial" panose="020B0604020202020204" pitchFamily="34" charset="0"/>
              </a:rPr>
              <a:t> </a:t>
            </a:r>
          </a:p>
          <a:p>
            <a:r>
              <a:rPr lang="en-GB" sz="2000" dirty="0">
                <a:solidFill>
                  <a:srgbClr val="FF0000"/>
                </a:solidFill>
                <a:latin typeface="Arial" panose="020B0604020202020204" pitchFamily="34" charset="0"/>
                <a:cs typeface="Arial" panose="020B0604020202020204" pitchFamily="34" charset="0"/>
              </a:rPr>
              <a:t>We do not want you to spend more than 10 minutes each day on this</a:t>
            </a:r>
            <a:r>
              <a:rPr lang="en-GB" sz="2000" dirty="0">
                <a:solidFill>
                  <a:schemeClr val="bg2">
                    <a:lumMod val="25000"/>
                  </a:schemeClr>
                </a:solidFill>
                <a:latin typeface="Arial" panose="020B0604020202020204" pitchFamily="34" charset="0"/>
                <a:cs typeface="Arial" panose="020B0604020202020204" pitchFamily="34" charset="0"/>
              </a:rPr>
              <a:t>. It can also be shared by family members and doesn’t have to be done with the person who attends the workshop. </a:t>
            </a:r>
          </a:p>
          <a:p>
            <a:endParaRPr lang="en-GB" sz="2000" dirty="0">
              <a:solidFill>
                <a:schemeClr val="bg2">
                  <a:lumMod val="25000"/>
                </a:schemeClr>
              </a:solidFill>
              <a:latin typeface="Arial" panose="020B0604020202020204" pitchFamily="34" charset="0"/>
              <a:cs typeface="Arial" panose="020B0604020202020204" pitchFamily="34" charset="0"/>
            </a:endParaRPr>
          </a:p>
          <a:p>
            <a:r>
              <a:rPr lang="en-GB" sz="2000" dirty="0">
                <a:solidFill>
                  <a:schemeClr val="bg2">
                    <a:lumMod val="25000"/>
                  </a:schemeClr>
                </a:solidFill>
                <a:latin typeface="Arial" panose="020B0604020202020204" pitchFamily="34" charset="0"/>
                <a:cs typeface="Arial" panose="020B0604020202020204" pitchFamily="34" charset="0"/>
              </a:rPr>
              <a:t>Please tick when an activity has been completed. There is no need write comments (unless you really want to!) Please also indicate how confident your child was with the tasks.</a:t>
            </a:r>
            <a:endParaRPr lang="en-GB" sz="20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9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856B-0ED4-422C-9F25-5413501B1ABA}"/>
              </a:ext>
            </a:extLst>
          </p:cNvPr>
          <p:cNvSpPr>
            <a:spLocks noGrp="1"/>
          </p:cNvSpPr>
          <p:nvPr>
            <p:ph type="title"/>
          </p:nvPr>
        </p:nvSpPr>
        <p:spPr>
          <a:xfrm>
            <a:off x="609600" y="691917"/>
            <a:ext cx="10972800" cy="982117"/>
          </a:xfrm>
        </p:spPr>
        <p:txBody>
          <a:bodyPr>
            <a:normAutofit fontScale="90000"/>
          </a:bodyPr>
          <a:lstStyle/>
          <a:p>
            <a:r>
              <a:rPr lang="en-GB" dirty="0"/>
              <a:t>If you could take some time to complete our post-workshop questionnaire, we would be very grateful, as it will help us to monitor the impact of this project.  </a:t>
            </a:r>
          </a:p>
        </p:txBody>
      </p:sp>
      <p:pic>
        <p:nvPicPr>
          <p:cNvPr id="3" name="Picture 2">
            <a:extLst>
              <a:ext uri="{FF2B5EF4-FFF2-40B4-BE49-F238E27FC236}">
                <a16:creationId xmlns:a16="http://schemas.microsoft.com/office/drawing/2014/main" id="{53F58544-8722-4B02-9E7B-EB5B5054DE11}"/>
              </a:ext>
            </a:extLst>
          </p:cNvPr>
          <p:cNvPicPr>
            <a:picLocks noChangeAspect="1"/>
          </p:cNvPicPr>
          <p:nvPr/>
        </p:nvPicPr>
        <p:blipFill>
          <a:blip r:embed="rId2"/>
          <a:stretch>
            <a:fillRect/>
          </a:stretch>
        </p:blipFill>
        <p:spPr>
          <a:xfrm>
            <a:off x="609600" y="2634615"/>
            <a:ext cx="4484914" cy="3285054"/>
          </a:xfrm>
          <a:prstGeom prst="rect">
            <a:avLst/>
          </a:prstGeom>
        </p:spPr>
      </p:pic>
      <p:sp>
        <p:nvSpPr>
          <p:cNvPr id="4" name="Rectangle 3">
            <a:extLst>
              <a:ext uri="{FF2B5EF4-FFF2-40B4-BE49-F238E27FC236}">
                <a16:creationId xmlns:a16="http://schemas.microsoft.com/office/drawing/2014/main" id="{2EF8B3A8-C949-47A4-B0DB-D40D3B0B2D40}"/>
              </a:ext>
            </a:extLst>
          </p:cNvPr>
          <p:cNvSpPr/>
          <p:nvPr/>
        </p:nvSpPr>
        <p:spPr>
          <a:xfrm>
            <a:off x="6777823" y="3059668"/>
            <a:ext cx="4097275" cy="369332"/>
          </a:xfrm>
          <a:prstGeom prst="rect">
            <a:avLst/>
          </a:prstGeom>
        </p:spPr>
        <p:txBody>
          <a:bodyPr wrap="none">
            <a:spAutoFit/>
          </a:bodyPr>
          <a:lstStyle/>
          <a:p>
            <a:r>
              <a:rPr lang="en-GB" u="sng" dirty="0">
                <a:solidFill>
                  <a:srgbClr val="7D40FF"/>
                </a:solidFill>
                <a:latin typeface="Dojo Text"/>
                <a:hlinkClick r:id="rId3"/>
              </a:rPr>
              <a:t>https://forms.gle/VdFWHQGTMrZxR9To9</a:t>
            </a:r>
            <a:r>
              <a:rPr lang="en-GB" u="sng" dirty="0">
                <a:solidFill>
                  <a:srgbClr val="7D40FF"/>
                </a:solidFill>
                <a:latin typeface="Dojo Text"/>
              </a:rPr>
              <a:t> </a:t>
            </a:r>
            <a:endParaRPr lang="en-GB" dirty="0"/>
          </a:p>
        </p:txBody>
      </p:sp>
    </p:spTree>
    <p:extLst>
      <p:ext uri="{BB962C8B-B14F-4D97-AF65-F5344CB8AC3E}">
        <p14:creationId xmlns:p14="http://schemas.microsoft.com/office/powerpoint/2010/main" val="9949349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6390AF0-8FB7-4EBA-8816-A9DB9E2AC94E}"/>
              </a:ext>
            </a:extLst>
          </p:cNvPr>
          <p:cNvSpPr/>
          <p:nvPr/>
        </p:nvSpPr>
        <p:spPr>
          <a:xfrm>
            <a:off x="190858" y="6328630"/>
            <a:ext cx="3429144" cy="369332"/>
          </a:xfrm>
          <a:prstGeom prst="rect">
            <a:avLst/>
          </a:prstGeom>
        </p:spPr>
        <p:txBody>
          <a:bodyPr wrap="none">
            <a:spAutoFit/>
          </a:bodyPr>
          <a:lstStyle/>
          <a:p>
            <a:r>
              <a:rPr lang="en-GB" dirty="0">
                <a:hlinkClick r:id="rId2"/>
              </a:rPr>
              <a:t>https://youtu.be/24sqgVgwBOg</a:t>
            </a:r>
            <a:r>
              <a:rPr lang="en-GB" dirty="0"/>
              <a:t> </a:t>
            </a:r>
          </a:p>
        </p:txBody>
      </p:sp>
      <p:pic>
        <p:nvPicPr>
          <p:cNvPr id="4" name="Picture 3">
            <a:extLst>
              <a:ext uri="{FF2B5EF4-FFF2-40B4-BE49-F238E27FC236}">
                <a16:creationId xmlns:a16="http://schemas.microsoft.com/office/drawing/2014/main" id="{5ACBEA35-4F81-42A0-8AD8-0EA40CAD75F8}"/>
              </a:ext>
            </a:extLst>
          </p:cNvPr>
          <p:cNvPicPr>
            <a:picLocks noChangeAspect="1"/>
          </p:cNvPicPr>
          <p:nvPr/>
        </p:nvPicPr>
        <p:blipFill>
          <a:blip r:embed="rId3"/>
          <a:stretch>
            <a:fillRect/>
          </a:stretch>
        </p:blipFill>
        <p:spPr>
          <a:xfrm>
            <a:off x="4036422" y="727948"/>
            <a:ext cx="7964719" cy="5292260"/>
          </a:xfrm>
          <a:prstGeom prst="rect">
            <a:avLst/>
          </a:prstGeom>
        </p:spPr>
      </p:pic>
      <p:pic>
        <p:nvPicPr>
          <p:cNvPr id="5" name="Picture 4">
            <a:extLst>
              <a:ext uri="{FF2B5EF4-FFF2-40B4-BE49-F238E27FC236}">
                <a16:creationId xmlns:a16="http://schemas.microsoft.com/office/drawing/2014/main" id="{A3E4C075-E411-4193-9AF5-642A33C6B29A}"/>
              </a:ext>
            </a:extLst>
          </p:cNvPr>
          <p:cNvPicPr>
            <a:picLocks noChangeAspect="1"/>
          </p:cNvPicPr>
          <p:nvPr/>
        </p:nvPicPr>
        <p:blipFill>
          <a:blip r:embed="rId4"/>
          <a:stretch>
            <a:fillRect/>
          </a:stretch>
        </p:blipFill>
        <p:spPr>
          <a:xfrm>
            <a:off x="171148" y="408233"/>
            <a:ext cx="3865274" cy="5413057"/>
          </a:xfrm>
          <a:prstGeom prst="rect">
            <a:avLst/>
          </a:prstGeom>
        </p:spPr>
      </p:pic>
    </p:spTree>
    <p:extLst>
      <p:ext uri="{BB962C8B-B14F-4D97-AF65-F5344CB8AC3E}">
        <p14:creationId xmlns:p14="http://schemas.microsoft.com/office/powerpoint/2010/main" val="389725776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t>Axford</a:t>
            </a:r>
            <a:r>
              <a:rPr lang="en-US" dirty="0"/>
              <a:t>, N., Berry, V., Lloyd, J., Moore, D., Rogers, M., Hurst, A., </a:t>
            </a:r>
            <a:r>
              <a:rPr lang="en-US" dirty="0" err="1"/>
              <a:t>Blockley</a:t>
            </a:r>
            <a:r>
              <a:rPr lang="en-US" dirty="0"/>
              <a:t>, K., </a:t>
            </a:r>
            <a:r>
              <a:rPr lang="en-US" dirty="0" err="1"/>
              <a:t>Durkin,H</a:t>
            </a:r>
            <a:r>
              <a:rPr lang="en-US" dirty="0"/>
              <a:t>. and Minton, J. (2019) How Can Schools Support Parents’ Engagement in their Children’s Learning? Evidence from Research and Practice. London: Education Endowment Foundation.</a:t>
            </a:r>
          </a:p>
          <a:p>
            <a:endParaRPr lang="en-US" dirty="0"/>
          </a:p>
          <a:p>
            <a:r>
              <a:rPr lang="en-US" dirty="0"/>
              <a:t>Desforges, C. &amp; </a:t>
            </a:r>
            <a:r>
              <a:rPr lang="en-US" dirty="0" err="1"/>
              <a:t>Abouchaar</a:t>
            </a:r>
            <a:r>
              <a:rPr lang="en-US" dirty="0"/>
              <a:t>, A. (2003), The impact of parental involvement, parental support and family education on pupil achievement and adjustment: A literature review. London: Department for Education and Skills.</a:t>
            </a:r>
          </a:p>
          <a:p>
            <a:endParaRPr lang="en-US" dirty="0"/>
          </a:p>
          <a:p>
            <a:r>
              <a:rPr lang="en-US" dirty="0"/>
              <a:t>Goodall, J &amp; </a:t>
            </a:r>
            <a:r>
              <a:rPr lang="en-US" dirty="0" err="1"/>
              <a:t>Vorhaus</a:t>
            </a:r>
            <a:r>
              <a:rPr lang="en-US" dirty="0"/>
              <a:t>, J (2011), Review of Best Practice in Parental Engagement. Department for Education.</a:t>
            </a:r>
          </a:p>
          <a:p>
            <a:endParaRPr lang="en-US" dirty="0"/>
          </a:p>
          <a:p>
            <a:r>
              <a:rPr lang="en-US" dirty="0"/>
              <a:t>Sarjeant, S (2021) Engaging parents in children’s literacy: an investigation into the Impact in Writing programme as a strategy for parental engagement. Available at: </a:t>
            </a:r>
            <a:r>
              <a:rPr lang="en-US" dirty="0">
                <a:hlinkClick r:id="rId2"/>
              </a:rPr>
              <a:t>https://orca.cardiff.ac.uk/id/eprint/136692/3/1576474%20Suzanne%20Sarjeant%20-%20Final%20thesis%20(002).pdf</a:t>
            </a:r>
            <a:r>
              <a:rPr lang="en-US" dirty="0"/>
              <a:t> (Accessed 03.10.2022)</a:t>
            </a:r>
            <a:endParaRPr lang="en-GB" dirty="0"/>
          </a:p>
        </p:txBody>
      </p:sp>
    </p:spTree>
    <p:extLst>
      <p:ext uri="{BB962C8B-B14F-4D97-AF65-F5344CB8AC3E}">
        <p14:creationId xmlns:p14="http://schemas.microsoft.com/office/powerpoint/2010/main" val="21958605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3797568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2747</Words>
  <Application>Microsoft Office PowerPoint</Application>
  <PresentationFormat>Widescreen</PresentationFormat>
  <Paragraphs>266</Paragraphs>
  <Slides>62</Slides>
  <Notes>42</Notes>
  <HiddenSlides>1</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62</vt:i4>
      </vt:variant>
    </vt:vector>
  </HeadingPairs>
  <TitlesOfParts>
    <vt:vector size="75" baseType="lpstr">
      <vt:lpstr>Arial</vt:lpstr>
      <vt:lpstr>Arial Rounded MT Bold</vt:lpstr>
      <vt:lpstr>Bradley Hand ITC</vt:lpstr>
      <vt:lpstr>Calibri</vt:lpstr>
      <vt:lpstr>Calibri Light</vt:lpstr>
      <vt:lpstr>Century Gothic</vt:lpstr>
      <vt:lpstr>Dojo Text</vt:lpstr>
      <vt:lpstr>Sassoon Infant Std</vt:lpstr>
      <vt:lpstr>Symbol</vt:lpstr>
      <vt:lpstr>Times New Roman</vt:lpstr>
      <vt:lpstr>Wingdings</vt:lpstr>
      <vt:lpstr>Office Theme</vt:lpstr>
      <vt:lpstr>Custom Design</vt:lpstr>
      <vt:lpstr>Mastering Number at Home  Reception</vt:lpstr>
      <vt:lpstr>Resources you should find in your pack:</vt:lpstr>
      <vt:lpstr>PowerPoint Presentation</vt:lpstr>
      <vt:lpstr>Why engage you in your child’s learning?</vt:lpstr>
      <vt:lpstr>PowerPoint Presentation</vt:lpstr>
      <vt:lpstr>In the Impact in Learning maths programme, children regularly talked about the clash between the maths learnt in school and what parents were showing them at home.  The ‘problem’ with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 us take a look at some of the activities involved in the project.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vt:lpstr>
      <vt:lpstr>PowerPoint Presentation</vt:lpstr>
      <vt:lpstr>If you could take some time to complete our post-workshop questionnaire, we would be very grateful, as it will help us to monitor the impact of this project.  </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Gemma Arrow</cp:lastModifiedBy>
  <cp:revision>43</cp:revision>
  <dcterms:created xsi:type="dcterms:W3CDTF">2022-06-01T09:13:54Z</dcterms:created>
  <dcterms:modified xsi:type="dcterms:W3CDTF">2025-01-16T22:53:55Z</dcterms:modified>
</cp:coreProperties>
</file>